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0"/>
  </p:notesMasterIdLst>
  <p:sldIdLst>
    <p:sldId id="782" r:id="rId2"/>
    <p:sldId id="962" r:id="rId3"/>
    <p:sldId id="836" r:id="rId4"/>
    <p:sldId id="998" r:id="rId5"/>
    <p:sldId id="856" r:id="rId6"/>
    <p:sldId id="967" r:id="rId7"/>
    <p:sldId id="969" r:id="rId8"/>
    <p:sldId id="968" r:id="rId9"/>
    <p:sldId id="1000" r:id="rId10"/>
    <p:sldId id="857" r:id="rId11"/>
    <p:sldId id="859" r:id="rId12"/>
    <p:sldId id="858" r:id="rId13"/>
    <p:sldId id="999" r:id="rId14"/>
    <p:sldId id="860" r:id="rId15"/>
    <p:sldId id="861" r:id="rId16"/>
    <p:sldId id="862" r:id="rId17"/>
    <p:sldId id="1001" r:id="rId18"/>
    <p:sldId id="853" r:id="rId19"/>
    <p:sldId id="961" r:id="rId20"/>
    <p:sldId id="965" r:id="rId21"/>
    <p:sldId id="1002" r:id="rId22"/>
    <p:sldId id="975" r:id="rId23"/>
    <p:sldId id="976" r:id="rId24"/>
    <p:sldId id="1003" r:id="rId25"/>
    <p:sldId id="855" r:id="rId26"/>
    <p:sldId id="986" r:id="rId27"/>
    <p:sldId id="977" r:id="rId28"/>
    <p:sldId id="978" r:id="rId29"/>
    <p:sldId id="979" r:id="rId30"/>
    <p:sldId id="980" r:id="rId31"/>
    <p:sldId id="981" r:id="rId32"/>
    <p:sldId id="982" r:id="rId33"/>
    <p:sldId id="983" r:id="rId34"/>
    <p:sldId id="984" r:id="rId35"/>
    <p:sldId id="889" r:id="rId36"/>
    <p:sldId id="890" r:id="rId37"/>
    <p:sldId id="891" r:id="rId38"/>
    <p:sldId id="892" r:id="rId39"/>
    <p:sldId id="1004" r:id="rId40"/>
    <p:sldId id="989" r:id="rId41"/>
    <p:sldId id="994" r:id="rId42"/>
    <p:sldId id="995" r:id="rId43"/>
    <p:sldId id="993" r:id="rId44"/>
    <p:sldId id="990" r:id="rId45"/>
    <p:sldId id="991" r:id="rId46"/>
    <p:sldId id="895" r:id="rId47"/>
    <p:sldId id="958" r:id="rId48"/>
    <p:sldId id="959" r:id="rId49"/>
    <p:sldId id="1005" r:id="rId50"/>
    <p:sldId id="896" r:id="rId51"/>
    <p:sldId id="987" r:id="rId52"/>
    <p:sldId id="988" r:id="rId53"/>
    <p:sldId id="966" r:id="rId54"/>
    <p:sldId id="924" r:id="rId55"/>
    <p:sldId id="970" r:id="rId56"/>
    <p:sldId id="971" r:id="rId57"/>
    <p:sldId id="972" r:id="rId58"/>
    <p:sldId id="973" r:id="rId59"/>
    <p:sldId id="996" r:id="rId60"/>
    <p:sldId id="925" r:id="rId61"/>
    <p:sldId id="926" r:id="rId62"/>
    <p:sldId id="927" r:id="rId63"/>
    <p:sldId id="928" r:id="rId64"/>
    <p:sldId id="997" r:id="rId65"/>
    <p:sldId id="963" r:id="rId66"/>
    <p:sldId id="964" r:id="rId67"/>
    <p:sldId id="974" r:id="rId68"/>
    <p:sldId id="835" r:id="rId69"/>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00C000"/>
    <a:srgbClr val="3F71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17" autoAdjust="0"/>
    <p:restoredTop sz="87367" autoAdjust="0"/>
  </p:normalViewPr>
  <p:slideViewPr>
    <p:cSldViewPr snapToGrid="0" showGuides="1">
      <p:cViewPr varScale="1">
        <p:scale>
          <a:sx n="96" d="100"/>
          <a:sy n="96" d="100"/>
        </p:scale>
        <p:origin x="1638" y="78"/>
      </p:cViewPr>
      <p:guideLst>
        <p:guide orient="horz" pos="2160"/>
        <p:guide pos="2880"/>
      </p:guideLst>
    </p:cSldViewPr>
  </p:slideViewPr>
  <p:notesTextViewPr>
    <p:cViewPr>
      <p:scale>
        <a:sx n="1" d="1"/>
        <a:sy n="1" d="1"/>
      </p:scale>
      <p:origin x="0" y="0"/>
    </p:cViewPr>
  </p:notesTextViewPr>
  <p:notesViewPr>
    <p:cSldViewPr snapToGrid="0">
      <p:cViewPr varScale="1">
        <p:scale>
          <a:sx n="96" d="100"/>
          <a:sy n="96" d="100"/>
        </p:scale>
        <p:origin x="-1596" y="-96"/>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7BA6A6D8-A047-4A30-9DAD-B589E52CC8BD}" type="datetimeFigureOut">
              <a:rPr lang="zh-CN" altLang="en-US" smtClean="0"/>
              <a:t>2021/09/23</a:t>
            </a:fld>
            <a:endParaRPr lang="zh-CN" altLang="en-US"/>
          </a:p>
        </p:txBody>
      </p:sp>
      <p:sp>
        <p:nvSpPr>
          <p:cNvPr id="4" name="幻灯片图像占位符 3"/>
          <p:cNvSpPr>
            <a:spLocks noGrp="1" noRot="1" noChangeAspect="1"/>
          </p:cNvSpPr>
          <p:nvPr>
            <p:ph type="sldImg" idx="2"/>
          </p:nvPr>
        </p:nvSpPr>
        <p:spPr>
          <a:xfrm>
            <a:off x="1249363" y="1279525"/>
            <a:ext cx="4605337" cy="3454400"/>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964C083B-3359-4272-80A3-FFF9ECA3CA0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4C083B-3359-4272-80A3-FFF9ECA3CA08}"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5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a:p>
        </p:txBody>
      </p:sp>
      <p:sp>
        <p:nvSpPr>
          <p:cNvPr id="135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defTabSz="457200" eaLnBrk="0" fontAlgn="base" hangingPunct="0">
              <a:spcBef>
                <a:spcPct val="0"/>
              </a:spcBef>
              <a:spcAft>
                <a:spcPct val="0"/>
              </a:spcAft>
              <a:defRPr>
                <a:solidFill>
                  <a:schemeClr val="tx1"/>
                </a:solidFill>
                <a:latin typeface="Arial" panose="020B0604020202090204" pitchFamily="34" charset="0"/>
              </a:defRPr>
            </a:lvl6pPr>
            <a:lvl7pPr marL="2971800" indent="-228600" defTabSz="457200" eaLnBrk="0" fontAlgn="base" hangingPunct="0">
              <a:spcBef>
                <a:spcPct val="0"/>
              </a:spcBef>
              <a:spcAft>
                <a:spcPct val="0"/>
              </a:spcAft>
              <a:defRPr>
                <a:solidFill>
                  <a:schemeClr val="tx1"/>
                </a:solidFill>
                <a:latin typeface="Arial" panose="020B0604020202090204" pitchFamily="34" charset="0"/>
              </a:defRPr>
            </a:lvl7pPr>
            <a:lvl8pPr marL="3429000" indent="-228600" defTabSz="457200" eaLnBrk="0" fontAlgn="base" hangingPunct="0">
              <a:spcBef>
                <a:spcPct val="0"/>
              </a:spcBef>
              <a:spcAft>
                <a:spcPct val="0"/>
              </a:spcAft>
              <a:defRPr>
                <a:solidFill>
                  <a:schemeClr val="tx1"/>
                </a:solidFill>
                <a:latin typeface="Arial" panose="020B0604020202090204" pitchFamily="34" charset="0"/>
              </a:defRPr>
            </a:lvl8pPr>
            <a:lvl9pPr marL="3886200" indent="-228600" defTabSz="457200" eaLnBrk="0" fontAlgn="base" hangingPunct="0">
              <a:spcBef>
                <a:spcPct val="0"/>
              </a:spcBef>
              <a:spcAft>
                <a:spcPct val="0"/>
              </a:spcAft>
              <a:defRPr>
                <a:solidFill>
                  <a:schemeClr val="tx1"/>
                </a:solidFill>
                <a:latin typeface="Arial" panose="020B0604020202090204" pitchFamily="34" charset="0"/>
              </a:defRPr>
            </a:lvl9pPr>
          </a:lstStyle>
          <a:p>
            <a:pPr fontAlgn="base">
              <a:spcBef>
                <a:spcPct val="0"/>
              </a:spcBef>
              <a:spcAft>
                <a:spcPct val="0"/>
              </a:spcAft>
            </a:pPr>
            <a:fld id="{B387BAC2-A344-164C-9B4D-CB4A1FCE5185}" type="slidenum">
              <a:rPr lang="zh-CN" altLang="en-US">
                <a:latin typeface="等线" charset="-122"/>
              </a:rPr>
              <a:t>31</a:t>
            </a:fld>
            <a:endParaRPr lang="zh-CN" altLang="en-US">
              <a:latin typeface="等线"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7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a:p>
        </p:txBody>
      </p:sp>
      <p:sp>
        <p:nvSpPr>
          <p:cNvPr id="137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defTabSz="457200" eaLnBrk="0" fontAlgn="base" hangingPunct="0">
              <a:spcBef>
                <a:spcPct val="0"/>
              </a:spcBef>
              <a:spcAft>
                <a:spcPct val="0"/>
              </a:spcAft>
              <a:defRPr>
                <a:solidFill>
                  <a:schemeClr val="tx1"/>
                </a:solidFill>
                <a:latin typeface="Arial" panose="020B0604020202090204" pitchFamily="34" charset="0"/>
              </a:defRPr>
            </a:lvl6pPr>
            <a:lvl7pPr marL="2971800" indent="-228600" defTabSz="457200" eaLnBrk="0" fontAlgn="base" hangingPunct="0">
              <a:spcBef>
                <a:spcPct val="0"/>
              </a:spcBef>
              <a:spcAft>
                <a:spcPct val="0"/>
              </a:spcAft>
              <a:defRPr>
                <a:solidFill>
                  <a:schemeClr val="tx1"/>
                </a:solidFill>
                <a:latin typeface="Arial" panose="020B0604020202090204" pitchFamily="34" charset="0"/>
              </a:defRPr>
            </a:lvl7pPr>
            <a:lvl8pPr marL="3429000" indent="-228600" defTabSz="457200" eaLnBrk="0" fontAlgn="base" hangingPunct="0">
              <a:spcBef>
                <a:spcPct val="0"/>
              </a:spcBef>
              <a:spcAft>
                <a:spcPct val="0"/>
              </a:spcAft>
              <a:defRPr>
                <a:solidFill>
                  <a:schemeClr val="tx1"/>
                </a:solidFill>
                <a:latin typeface="Arial" panose="020B0604020202090204" pitchFamily="34" charset="0"/>
              </a:defRPr>
            </a:lvl8pPr>
            <a:lvl9pPr marL="3886200" indent="-228600" defTabSz="457200" eaLnBrk="0" fontAlgn="base" hangingPunct="0">
              <a:spcBef>
                <a:spcPct val="0"/>
              </a:spcBef>
              <a:spcAft>
                <a:spcPct val="0"/>
              </a:spcAft>
              <a:defRPr>
                <a:solidFill>
                  <a:schemeClr val="tx1"/>
                </a:solidFill>
                <a:latin typeface="Arial" panose="020B0604020202090204" pitchFamily="34" charset="0"/>
              </a:defRPr>
            </a:lvl9pPr>
          </a:lstStyle>
          <a:p>
            <a:pPr fontAlgn="base">
              <a:spcBef>
                <a:spcPct val="0"/>
              </a:spcBef>
              <a:spcAft>
                <a:spcPct val="0"/>
              </a:spcAft>
            </a:pPr>
            <a:fld id="{D13CA372-61E1-6842-BB56-34C3D2E7E8C5}" type="slidenum">
              <a:rPr lang="zh-CN" altLang="en-US">
                <a:latin typeface="等线" charset="-122"/>
              </a:rPr>
              <a:t>32</a:t>
            </a:fld>
            <a:endParaRPr lang="zh-CN" altLang="en-US">
              <a:latin typeface="等线"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0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a:p>
        </p:txBody>
      </p:sp>
      <p:sp>
        <p:nvSpPr>
          <p:cNvPr id="140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defTabSz="457200" eaLnBrk="0" fontAlgn="base" hangingPunct="0">
              <a:spcBef>
                <a:spcPct val="0"/>
              </a:spcBef>
              <a:spcAft>
                <a:spcPct val="0"/>
              </a:spcAft>
              <a:defRPr>
                <a:solidFill>
                  <a:schemeClr val="tx1"/>
                </a:solidFill>
                <a:latin typeface="Arial" panose="020B0604020202090204" pitchFamily="34" charset="0"/>
              </a:defRPr>
            </a:lvl6pPr>
            <a:lvl7pPr marL="2971800" indent="-228600" defTabSz="457200" eaLnBrk="0" fontAlgn="base" hangingPunct="0">
              <a:spcBef>
                <a:spcPct val="0"/>
              </a:spcBef>
              <a:spcAft>
                <a:spcPct val="0"/>
              </a:spcAft>
              <a:defRPr>
                <a:solidFill>
                  <a:schemeClr val="tx1"/>
                </a:solidFill>
                <a:latin typeface="Arial" panose="020B0604020202090204" pitchFamily="34" charset="0"/>
              </a:defRPr>
            </a:lvl7pPr>
            <a:lvl8pPr marL="3429000" indent="-228600" defTabSz="457200" eaLnBrk="0" fontAlgn="base" hangingPunct="0">
              <a:spcBef>
                <a:spcPct val="0"/>
              </a:spcBef>
              <a:spcAft>
                <a:spcPct val="0"/>
              </a:spcAft>
              <a:defRPr>
                <a:solidFill>
                  <a:schemeClr val="tx1"/>
                </a:solidFill>
                <a:latin typeface="Arial" panose="020B0604020202090204" pitchFamily="34" charset="0"/>
              </a:defRPr>
            </a:lvl8pPr>
            <a:lvl9pPr marL="3886200" indent="-228600" defTabSz="457200" eaLnBrk="0" fontAlgn="base" hangingPunct="0">
              <a:spcBef>
                <a:spcPct val="0"/>
              </a:spcBef>
              <a:spcAft>
                <a:spcPct val="0"/>
              </a:spcAft>
              <a:defRPr>
                <a:solidFill>
                  <a:schemeClr val="tx1"/>
                </a:solidFill>
                <a:latin typeface="Arial" panose="020B0604020202090204" pitchFamily="34" charset="0"/>
              </a:defRPr>
            </a:lvl9pPr>
          </a:lstStyle>
          <a:p>
            <a:pPr fontAlgn="base">
              <a:spcBef>
                <a:spcPct val="0"/>
              </a:spcBef>
              <a:spcAft>
                <a:spcPct val="0"/>
              </a:spcAft>
            </a:pPr>
            <a:fld id="{C1D03AB0-986E-824F-B786-5FA2CA55CEAF}" type="slidenum">
              <a:rPr lang="zh-CN" altLang="en-US">
                <a:latin typeface="等线" charset="-122"/>
              </a:rPr>
              <a:t>34</a:t>
            </a:fld>
            <a:endParaRPr lang="zh-CN" altLang="en-US">
              <a:latin typeface="等线"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a:p>
        </p:txBody>
      </p:sp>
      <p:sp>
        <p:nvSpPr>
          <p:cNvPr id="1433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defTabSz="457200" eaLnBrk="0" fontAlgn="base" hangingPunct="0">
              <a:spcBef>
                <a:spcPct val="0"/>
              </a:spcBef>
              <a:spcAft>
                <a:spcPct val="0"/>
              </a:spcAft>
              <a:defRPr>
                <a:solidFill>
                  <a:schemeClr val="tx1"/>
                </a:solidFill>
                <a:latin typeface="Arial" panose="020B0604020202090204" pitchFamily="34" charset="0"/>
              </a:defRPr>
            </a:lvl6pPr>
            <a:lvl7pPr marL="2971800" indent="-228600" defTabSz="457200" eaLnBrk="0" fontAlgn="base" hangingPunct="0">
              <a:spcBef>
                <a:spcPct val="0"/>
              </a:spcBef>
              <a:spcAft>
                <a:spcPct val="0"/>
              </a:spcAft>
              <a:defRPr>
                <a:solidFill>
                  <a:schemeClr val="tx1"/>
                </a:solidFill>
                <a:latin typeface="Arial" panose="020B0604020202090204" pitchFamily="34" charset="0"/>
              </a:defRPr>
            </a:lvl7pPr>
            <a:lvl8pPr marL="3429000" indent="-228600" defTabSz="457200" eaLnBrk="0" fontAlgn="base" hangingPunct="0">
              <a:spcBef>
                <a:spcPct val="0"/>
              </a:spcBef>
              <a:spcAft>
                <a:spcPct val="0"/>
              </a:spcAft>
              <a:defRPr>
                <a:solidFill>
                  <a:schemeClr val="tx1"/>
                </a:solidFill>
                <a:latin typeface="Arial" panose="020B0604020202090204" pitchFamily="34" charset="0"/>
              </a:defRPr>
            </a:lvl8pPr>
            <a:lvl9pPr marL="3886200" indent="-228600" defTabSz="457200" eaLnBrk="0" fontAlgn="base" hangingPunct="0">
              <a:spcBef>
                <a:spcPct val="0"/>
              </a:spcBef>
              <a:spcAft>
                <a:spcPct val="0"/>
              </a:spcAft>
              <a:defRPr>
                <a:solidFill>
                  <a:schemeClr val="tx1"/>
                </a:solidFill>
                <a:latin typeface="Arial" panose="020B0604020202090204" pitchFamily="34" charset="0"/>
              </a:defRPr>
            </a:lvl9pPr>
          </a:lstStyle>
          <a:p>
            <a:pPr fontAlgn="base">
              <a:spcBef>
                <a:spcPct val="0"/>
              </a:spcBef>
              <a:spcAft>
                <a:spcPct val="0"/>
              </a:spcAft>
            </a:pPr>
            <a:fld id="{C71344A7-CED4-2E4A-86D6-12842020F514}" type="slidenum">
              <a:rPr lang="zh-CN" altLang="en-US">
                <a:latin typeface="等线" charset="-122"/>
              </a:rPr>
              <a:t>36</a:t>
            </a:fld>
            <a:endParaRPr lang="zh-CN" altLang="en-US">
              <a:latin typeface="等线"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2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AD5F2D69-6593-284F-94EF-3C2923CE695F}" type="slidenum">
              <a:rPr lang="zh-CN" altLang="en-US" smtClean="0"/>
              <a:t>47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55</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56</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57</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58</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4C083B-3359-4272-80A3-FFF9ECA3CA08}" type="slidenum">
              <a:rPr lang="zh-CN" altLang="en-US" smtClean="0"/>
              <a:t>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4C083B-3359-4272-80A3-FFF9ECA3CA08}" type="slidenum">
              <a:rPr lang="zh-CN" altLang="en-US" smtClean="0"/>
              <a:t>15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4C083B-3359-4272-80A3-FFF9ECA3CA08}" type="slidenum">
              <a:rPr lang="zh-CN" altLang="en-US" smtClean="0"/>
              <a:t>16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69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a:p>
        </p:txBody>
      </p:sp>
      <p:sp>
        <p:nvSpPr>
          <p:cNvPr id="1269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defTabSz="457200" eaLnBrk="0" fontAlgn="base" hangingPunct="0">
              <a:spcBef>
                <a:spcPct val="0"/>
              </a:spcBef>
              <a:spcAft>
                <a:spcPct val="0"/>
              </a:spcAft>
              <a:defRPr>
                <a:solidFill>
                  <a:schemeClr val="tx1"/>
                </a:solidFill>
                <a:latin typeface="Arial" panose="020B0604020202090204" pitchFamily="34" charset="0"/>
              </a:defRPr>
            </a:lvl6pPr>
            <a:lvl7pPr marL="2971800" indent="-228600" defTabSz="457200" eaLnBrk="0" fontAlgn="base" hangingPunct="0">
              <a:spcBef>
                <a:spcPct val="0"/>
              </a:spcBef>
              <a:spcAft>
                <a:spcPct val="0"/>
              </a:spcAft>
              <a:defRPr>
                <a:solidFill>
                  <a:schemeClr val="tx1"/>
                </a:solidFill>
                <a:latin typeface="Arial" panose="020B0604020202090204" pitchFamily="34" charset="0"/>
              </a:defRPr>
            </a:lvl7pPr>
            <a:lvl8pPr marL="3429000" indent="-228600" defTabSz="457200" eaLnBrk="0" fontAlgn="base" hangingPunct="0">
              <a:spcBef>
                <a:spcPct val="0"/>
              </a:spcBef>
              <a:spcAft>
                <a:spcPct val="0"/>
              </a:spcAft>
              <a:defRPr>
                <a:solidFill>
                  <a:schemeClr val="tx1"/>
                </a:solidFill>
                <a:latin typeface="Arial" panose="020B0604020202090204" pitchFamily="34" charset="0"/>
              </a:defRPr>
            </a:lvl8pPr>
            <a:lvl9pPr marL="3886200" indent="-228600" defTabSz="457200" eaLnBrk="0" fontAlgn="base" hangingPunct="0">
              <a:spcBef>
                <a:spcPct val="0"/>
              </a:spcBef>
              <a:spcAft>
                <a:spcPct val="0"/>
              </a:spcAft>
              <a:defRPr>
                <a:solidFill>
                  <a:schemeClr val="tx1"/>
                </a:solidFill>
                <a:latin typeface="Arial" panose="020B0604020202090204" pitchFamily="34" charset="0"/>
              </a:defRPr>
            </a:lvl9pPr>
          </a:lstStyle>
          <a:p>
            <a:pPr fontAlgn="base">
              <a:spcBef>
                <a:spcPct val="0"/>
              </a:spcBef>
              <a:spcAft>
                <a:spcPct val="0"/>
              </a:spcAft>
            </a:pPr>
            <a:fld id="{418CB475-47B8-D847-9181-65BCB7F37244}" type="slidenum">
              <a:rPr lang="zh-CN" altLang="en-US">
                <a:latin typeface="等线" charset="-122"/>
              </a:rPr>
              <a:t>27</a:t>
            </a:fld>
            <a:endParaRPr lang="zh-CN" altLang="en-US">
              <a:latin typeface="等线"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00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a:p>
        </p:txBody>
      </p:sp>
      <p:sp>
        <p:nvSpPr>
          <p:cNvPr id="1300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defTabSz="457200" eaLnBrk="0" fontAlgn="base" hangingPunct="0">
              <a:spcBef>
                <a:spcPct val="0"/>
              </a:spcBef>
              <a:spcAft>
                <a:spcPct val="0"/>
              </a:spcAft>
              <a:defRPr>
                <a:solidFill>
                  <a:schemeClr val="tx1"/>
                </a:solidFill>
                <a:latin typeface="Arial" panose="020B0604020202090204" pitchFamily="34" charset="0"/>
              </a:defRPr>
            </a:lvl6pPr>
            <a:lvl7pPr marL="2971800" indent="-228600" defTabSz="457200" eaLnBrk="0" fontAlgn="base" hangingPunct="0">
              <a:spcBef>
                <a:spcPct val="0"/>
              </a:spcBef>
              <a:spcAft>
                <a:spcPct val="0"/>
              </a:spcAft>
              <a:defRPr>
                <a:solidFill>
                  <a:schemeClr val="tx1"/>
                </a:solidFill>
                <a:latin typeface="Arial" panose="020B0604020202090204" pitchFamily="34" charset="0"/>
              </a:defRPr>
            </a:lvl7pPr>
            <a:lvl8pPr marL="3429000" indent="-228600" defTabSz="457200" eaLnBrk="0" fontAlgn="base" hangingPunct="0">
              <a:spcBef>
                <a:spcPct val="0"/>
              </a:spcBef>
              <a:spcAft>
                <a:spcPct val="0"/>
              </a:spcAft>
              <a:defRPr>
                <a:solidFill>
                  <a:schemeClr val="tx1"/>
                </a:solidFill>
                <a:latin typeface="Arial" panose="020B0604020202090204" pitchFamily="34" charset="0"/>
              </a:defRPr>
            </a:lvl8pPr>
            <a:lvl9pPr marL="3886200" indent="-228600" defTabSz="457200" eaLnBrk="0" fontAlgn="base" hangingPunct="0">
              <a:spcBef>
                <a:spcPct val="0"/>
              </a:spcBef>
              <a:spcAft>
                <a:spcPct val="0"/>
              </a:spcAft>
              <a:defRPr>
                <a:solidFill>
                  <a:schemeClr val="tx1"/>
                </a:solidFill>
                <a:latin typeface="Arial" panose="020B0604020202090204" pitchFamily="34" charset="0"/>
              </a:defRPr>
            </a:lvl9pPr>
          </a:lstStyle>
          <a:p>
            <a:pPr fontAlgn="base">
              <a:spcBef>
                <a:spcPct val="0"/>
              </a:spcBef>
              <a:spcAft>
                <a:spcPct val="0"/>
              </a:spcAft>
            </a:pPr>
            <a:fld id="{A564CB42-98F9-4549-B2AF-678125D6F2BE}" type="slidenum">
              <a:rPr lang="zh-CN" altLang="en-US">
                <a:latin typeface="等线" charset="-122"/>
              </a:rPr>
              <a:t>29</a:t>
            </a:fld>
            <a:endParaRPr lang="zh-CN" altLang="en-US">
              <a:latin typeface="等线"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3688" y="152400"/>
            <a:ext cx="2085975" cy="6172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81000" y="152400"/>
            <a:ext cx="6110288" cy="6172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381000" y="152400"/>
            <a:ext cx="8280400" cy="533400"/>
          </a:xfrm>
        </p:spPr>
        <p:txBody>
          <a:bodyPr/>
          <a:lstStyle/>
          <a:p>
            <a:r>
              <a:rPr lang="zh-CN" altLang="en-US"/>
              <a:t>单击此处编辑母版标题样式</a:t>
            </a:r>
          </a:p>
        </p:txBody>
      </p:sp>
      <p:sp>
        <p:nvSpPr>
          <p:cNvPr id="3" name="文本占位符 2"/>
          <p:cNvSpPr>
            <a:spLocks noGrp="1"/>
          </p:cNvSpPr>
          <p:nvPr>
            <p:ph type="body" sz="half" idx="1"/>
          </p:nvPr>
        </p:nvSpPr>
        <p:spPr>
          <a:xfrm>
            <a:off x="411163" y="1143000"/>
            <a:ext cx="8318500" cy="2514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11163" y="3810000"/>
            <a:ext cx="8318500" cy="2514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152400"/>
            <a:ext cx="8280400" cy="533400"/>
          </a:xfrm>
        </p:spPr>
        <p:txBody>
          <a:bodyPr/>
          <a:lstStyle/>
          <a:p>
            <a:r>
              <a:rPr lang="zh-CN" altLang="en-US"/>
              <a:t>单击此处编辑母版标题样式</a:t>
            </a:r>
          </a:p>
        </p:txBody>
      </p:sp>
      <p:sp>
        <p:nvSpPr>
          <p:cNvPr id="3" name="文本占位符 2"/>
          <p:cNvSpPr>
            <a:spLocks noGrp="1"/>
          </p:cNvSpPr>
          <p:nvPr>
            <p:ph type="body" sz="half" idx="1"/>
          </p:nvPr>
        </p:nvSpPr>
        <p:spPr>
          <a:xfrm>
            <a:off x="411163" y="1143000"/>
            <a:ext cx="4083050" cy="5181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6613" y="1143000"/>
            <a:ext cx="4083050" cy="2514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6613" y="3810000"/>
            <a:ext cx="4083050" cy="2514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81000" y="152400"/>
            <a:ext cx="8280400" cy="533400"/>
          </a:xfrm>
        </p:spPr>
        <p:txBody>
          <a:bodyPr/>
          <a:lstStyle/>
          <a:p>
            <a:r>
              <a:rPr lang="zh-CN" altLang="en-US"/>
              <a:t>单击此处编辑母版标题样式</a:t>
            </a:r>
          </a:p>
        </p:txBody>
      </p:sp>
      <p:sp>
        <p:nvSpPr>
          <p:cNvPr id="3" name="表格占位符 2"/>
          <p:cNvSpPr>
            <a:spLocks noGrp="1"/>
          </p:cNvSpPr>
          <p:nvPr>
            <p:ph type="tbl" idx="1"/>
          </p:nvPr>
        </p:nvSpPr>
        <p:spPr>
          <a:xfrm>
            <a:off x="411163" y="1143000"/>
            <a:ext cx="8318500" cy="5181600"/>
          </a:xfrm>
        </p:spPr>
        <p:txBody>
          <a:bodyPr/>
          <a:lstStyle/>
          <a:p>
            <a:pPr lvl="0"/>
            <a:endParaRPr lang="zh-CN" alt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3" name="Picture 3" descr="E:\快盘\0-Zibin团队-公共资源\Logo-海报\logo_final_V1copy.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725" y="6316663"/>
            <a:ext cx="11334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97556" y="228600"/>
            <a:ext cx="8280400" cy="533400"/>
          </a:xfrm>
        </p:spPr>
        <p:txBody>
          <a:body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3" name="Picture 3" descr="E:\快盘\0-Zibin团队-公共资源\Logo-海报\logo_final_V1copy.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725" y="6316663"/>
            <a:ext cx="11334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97556" y="228600"/>
            <a:ext cx="8280400" cy="533400"/>
          </a:xfrm>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pic>
        <p:nvPicPr>
          <p:cNvPr id="3" name="Picture 3" descr="E:\快盘\0-Zibin团队-公共资源\Logo-海报\logo_final_V1copy.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725" y="6316663"/>
            <a:ext cx="11334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97556" y="228600"/>
            <a:ext cx="8280400" cy="533400"/>
          </a:xfrm>
        </p:spPr>
        <p:txBody>
          <a:bodyPr/>
          <a:lstStyle/>
          <a:p>
            <a:r>
              <a:rPr lang="zh-CN" altLang="en-US"/>
              <a:t>单击此处编辑母版标题样式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pic>
        <p:nvPicPr>
          <p:cNvPr id="3" name="Picture 3" descr="E:\快盘\0-Zibin团队-公共资源\Logo-海报\logo_final_V1copy.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725" y="6316663"/>
            <a:ext cx="11334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97556" y="228600"/>
            <a:ext cx="8280400" cy="533400"/>
          </a:xfrm>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1116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661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lstStyle/>
          <a:p>
            <a:pPr lvl="0"/>
            <a:r>
              <a:rPr lang="en-US" altLang="zh-CN"/>
              <a:t>Click to edit Master title style</a:t>
            </a:r>
          </a:p>
        </p:txBody>
      </p:sp>
      <p:sp>
        <p:nvSpPr>
          <p:cNvPr id="1027" name="Rectangle 3"/>
          <p:cNvSpPr>
            <a:spLocks noGrp="1" noChangeArrowheads="1"/>
          </p:cNvSpPr>
          <p:nvPr>
            <p:ph type="body" idx="1"/>
          </p:nvPr>
        </p:nvSpPr>
        <p:spPr bwMode="auto">
          <a:xfrm>
            <a:off x="411163" y="1143000"/>
            <a:ext cx="83185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lstStyle/>
          <a:p>
            <a:pPr lvl="0"/>
            <a:r>
              <a:rPr lang="en-US" altLang="zh-CN"/>
              <a:t>Click to edit Master text styles</a:t>
            </a:r>
          </a:p>
          <a:p>
            <a:pPr lvl="1"/>
            <a:r>
              <a:rPr lang="en-US" altLang="zh-CN"/>
              <a:t>Second Level</a:t>
            </a:r>
          </a:p>
          <a:p>
            <a:pPr lvl="2"/>
            <a:r>
              <a:rPr lang="en-US" altLang="zh-CN"/>
              <a:t> Third Level</a:t>
            </a:r>
          </a:p>
        </p:txBody>
      </p:sp>
      <p:cxnSp>
        <p:nvCxnSpPr>
          <p:cNvPr id="10" name="直接连接符 9"/>
          <p:cNvCxnSpPr/>
          <p:nvPr/>
        </p:nvCxnSpPr>
        <p:spPr>
          <a:xfrm>
            <a:off x="0" y="928688"/>
            <a:ext cx="9144000" cy="0"/>
          </a:xfrm>
          <a:prstGeom prst="line">
            <a:avLst/>
          </a:prstGeom>
          <a:ln w="38100">
            <a:solidFill>
              <a:srgbClr val="3F7141"/>
            </a:solidFill>
          </a:ln>
        </p:spPr>
        <p:style>
          <a:lnRef idx="1">
            <a:schemeClr val="accent1"/>
          </a:lnRef>
          <a:fillRef idx="0">
            <a:schemeClr val="accent1"/>
          </a:fillRef>
          <a:effectRef idx="0">
            <a:schemeClr val="accent1"/>
          </a:effectRef>
          <a:fontRef idx="minor">
            <a:schemeClr val="tx1"/>
          </a:fontRef>
        </p:style>
      </p:cxnSp>
      <p:pic>
        <p:nvPicPr>
          <p:cNvPr id="1029" name="Picture 4" descr="E:\学校\20121109221446303940.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199438" y="549275"/>
            <a:ext cx="665162"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1"/>
          <p:cNvSpPr>
            <a:spLocks noChangeArrowheads="1"/>
          </p:cNvSpPr>
          <p:nvPr/>
        </p:nvSpPr>
        <p:spPr bwMode="auto">
          <a:xfrm>
            <a:off x="381000" y="6397625"/>
            <a:ext cx="83645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spAutoFit/>
          </a:bodyPr>
          <a:lstStyle>
            <a:lvl1pPr>
              <a:defRPr sz="1400" b="1">
                <a:solidFill>
                  <a:schemeClr val="tx1"/>
                </a:solidFill>
                <a:latin typeface="Arial" panose="020B0604020202090204" pitchFamily="34" charset="0"/>
              </a:defRPr>
            </a:lvl1pPr>
            <a:lvl2pPr marL="742950" indent="-285750">
              <a:defRPr sz="1400" b="1">
                <a:solidFill>
                  <a:schemeClr val="tx1"/>
                </a:solidFill>
                <a:latin typeface="Arial" panose="020B0604020202090204" pitchFamily="34" charset="0"/>
              </a:defRPr>
            </a:lvl2pPr>
            <a:lvl3pPr marL="1143000" indent="-228600">
              <a:defRPr sz="1400" b="1">
                <a:solidFill>
                  <a:schemeClr val="tx1"/>
                </a:solidFill>
                <a:latin typeface="Arial" panose="020B0604020202090204" pitchFamily="34" charset="0"/>
              </a:defRPr>
            </a:lvl3pPr>
            <a:lvl4pPr marL="1600200" indent="-228600">
              <a:defRPr sz="1400" b="1">
                <a:solidFill>
                  <a:schemeClr val="tx1"/>
                </a:solidFill>
                <a:latin typeface="Arial" panose="020B0604020202090204" pitchFamily="34" charset="0"/>
              </a:defRPr>
            </a:lvl4pPr>
            <a:lvl5pPr marL="2057400" indent="-228600">
              <a:defRPr sz="1400" b="1">
                <a:solidFill>
                  <a:schemeClr val="tx1"/>
                </a:solidFill>
                <a:latin typeface="Arial" panose="020B0604020202090204" pitchFamily="34" charset="0"/>
              </a:defRPr>
            </a:lvl5pPr>
            <a:lvl6pPr marL="2514600" indent="-228600" eaLnBrk="0" fontAlgn="base" hangingPunct="0">
              <a:spcBef>
                <a:spcPct val="0"/>
              </a:spcBef>
              <a:spcAft>
                <a:spcPct val="0"/>
              </a:spcAft>
              <a:defRPr sz="1400" b="1">
                <a:solidFill>
                  <a:schemeClr val="tx1"/>
                </a:solidFill>
                <a:latin typeface="Arial" panose="020B0604020202090204" pitchFamily="34" charset="0"/>
              </a:defRPr>
            </a:lvl6pPr>
            <a:lvl7pPr marL="2971800" indent="-228600" eaLnBrk="0" fontAlgn="base" hangingPunct="0">
              <a:spcBef>
                <a:spcPct val="0"/>
              </a:spcBef>
              <a:spcAft>
                <a:spcPct val="0"/>
              </a:spcAft>
              <a:defRPr sz="1400" b="1">
                <a:solidFill>
                  <a:schemeClr val="tx1"/>
                </a:solidFill>
                <a:latin typeface="Arial" panose="020B0604020202090204" pitchFamily="34" charset="0"/>
              </a:defRPr>
            </a:lvl7pPr>
            <a:lvl8pPr marL="3429000" indent="-228600" eaLnBrk="0" fontAlgn="base" hangingPunct="0">
              <a:spcBef>
                <a:spcPct val="0"/>
              </a:spcBef>
              <a:spcAft>
                <a:spcPct val="0"/>
              </a:spcAft>
              <a:defRPr sz="1400" b="1">
                <a:solidFill>
                  <a:schemeClr val="tx1"/>
                </a:solidFill>
                <a:latin typeface="Arial" panose="020B0604020202090204" pitchFamily="34" charset="0"/>
              </a:defRPr>
            </a:lvl8pPr>
            <a:lvl9pPr marL="3886200" indent="-228600" eaLnBrk="0" fontAlgn="base" hangingPunct="0">
              <a:spcBef>
                <a:spcPct val="0"/>
              </a:spcBef>
              <a:spcAft>
                <a:spcPct val="0"/>
              </a:spcAft>
              <a:defRPr sz="1400" b="1">
                <a:solidFill>
                  <a:schemeClr val="tx1"/>
                </a:solidFill>
                <a:latin typeface="Arial" panose="020B0604020202090204" pitchFamily="34" charset="0"/>
              </a:defRPr>
            </a:lvl9pPr>
          </a:lstStyle>
          <a:p>
            <a:pPr>
              <a:lnSpc>
                <a:spcPts val="2000"/>
              </a:lnSpc>
            </a:pPr>
            <a:r>
              <a:rPr lang="en-US" altLang="zh-CN" sz="1200" b="0" dirty="0">
                <a:solidFill>
                  <a:srgbClr val="000000"/>
                </a:solidFill>
                <a:ea typeface="宋体" pitchFamily="2" charset="-122"/>
              </a:rPr>
              <a:t>								                   </a:t>
            </a:r>
            <a:fld id="{22B54924-A7E0-4231-A067-C7DF1FEEF9D5}" type="slidenum">
              <a:rPr lang="en-US" altLang="zh-CN" sz="1200" b="0" dirty="0" smtClean="0">
                <a:solidFill>
                  <a:srgbClr val="000000"/>
                </a:solidFill>
                <a:ea typeface="宋体" pitchFamily="2" charset="-122"/>
              </a:rPr>
              <a:t>‹#›</a:t>
            </a:fld>
            <a:r>
              <a:rPr lang="en-US" altLang="zh-CN" sz="1200" b="0" dirty="0">
                <a:solidFill>
                  <a:srgbClr val="000000"/>
                </a:solidFill>
                <a:ea typeface="宋体" pitchFamily="2" charset="-122"/>
              </a:rPr>
              <a:t> </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p:titleStyle>
    <p:body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panose="020B0604020202090204" pitchFamily="34"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anose="05000000000000000000"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hyperlink" Target="http://research.microsoft.com/en-us/um/people/lamport/pubs/pubs.html#time-clock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5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mailto:inpluslab@yeah.ne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ctrTitle"/>
          </p:nvPr>
        </p:nvSpPr>
        <p:spPr>
          <a:xfrm>
            <a:off x="0" y="1727373"/>
            <a:ext cx="9144000" cy="1870704"/>
          </a:xfrm>
        </p:spPr>
        <p:txBody>
          <a:bodyPr>
            <a:noAutofit/>
          </a:bodyPr>
          <a:lstStyle/>
          <a:p>
            <a:pPr algn="ctr">
              <a:lnSpc>
                <a:spcPct val="150000"/>
              </a:lnSpc>
            </a:pPr>
            <a:r>
              <a:rPr lang="en-US" altLang="zh-CN" sz="4800" dirty="0">
                <a:solidFill>
                  <a:srgbClr val="C00000"/>
                </a:solidFill>
                <a:latin typeface="微软雅黑" panose="020B0503020204020204" pitchFamily="34" charset="-122"/>
                <a:ea typeface="微软雅黑" panose="020B0503020204020204" pitchFamily="34" charset="-122"/>
              </a:rPr>
              <a:t>Bitcoin</a:t>
            </a:r>
            <a:r>
              <a:rPr lang="zh-CN" altLang="en-US" sz="4800" dirty="0">
                <a:solidFill>
                  <a:srgbClr val="C00000"/>
                </a:solidFill>
                <a:latin typeface="微软雅黑" panose="020B0503020204020204" pitchFamily="34" charset="-122"/>
                <a:ea typeface="微软雅黑" panose="020B0503020204020204" pitchFamily="34" charset="-122"/>
              </a:rPr>
              <a:t> 的引擎</a:t>
            </a:r>
            <a:br>
              <a:rPr lang="en-US" altLang="zh-CN" sz="4800" dirty="0">
                <a:solidFill>
                  <a:srgbClr val="C00000"/>
                </a:solidFill>
                <a:latin typeface="微软雅黑" panose="020B0503020204020204" pitchFamily="34" charset="-122"/>
                <a:ea typeface="微软雅黑" panose="020B0503020204020204" pitchFamily="34" charset="-122"/>
              </a:rPr>
            </a:br>
            <a:r>
              <a:rPr lang="en-US" altLang="zh-CN" sz="4800" dirty="0">
                <a:solidFill>
                  <a:srgbClr val="C00000"/>
                </a:solidFill>
                <a:latin typeface="微软雅黑" panose="020B0503020204020204" pitchFamily="34" charset="-122"/>
                <a:ea typeface="微软雅黑" panose="020B0503020204020204" pitchFamily="34" charset="-122"/>
              </a:rPr>
              <a:t>——</a:t>
            </a:r>
            <a:r>
              <a:rPr lang="zh-CN" altLang="en-US" sz="4800" dirty="0">
                <a:solidFill>
                  <a:srgbClr val="C00000"/>
                </a:solidFill>
                <a:latin typeface="微软雅黑" panose="020B0503020204020204" pitchFamily="34" charset="-122"/>
                <a:ea typeface="微软雅黑" panose="020B0503020204020204" pitchFamily="34" charset="-122"/>
              </a:rPr>
              <a:t> 共识机制</a:t>
            </a:r>
            <a:endParaRPr lang="zh-CN" altLang="en-US" sz="4000" b="0" dirty="0">
              <a:solidFill>
                <a:srgbClr val="C00000"/>
              </a:solidFill>
              <a:latin typeface="微软雅黑" panose="020B0503020204020204" pitchFamily="34" charset="-122"/>
              <a:ea typeface="微软雅黑" panose="020B0503020204020204" pitchFamily="34" charset="-122"/>
            </a:endParaRPr>
          </a:p>
        </p:txBody>
      </p:sp>
      <p:sp>
        <p:nvSpPr>
          <p:cNvPr id="12" name="副标题 2"/>
          <p:cNvSpPr>
            <a:spLocks noGrp="1"/>
          </p:cNvSpPr>
          <p:nvPr>
            <p:ph type="subTitle" idx="1"/>
          </p:nvPr>
        </p:nvSpPr>
        <p:spPr>
          <a:xfrm>
            <a:off x="0" y="3951981"/>
            <a:ext cx="9144000" cy="2226455"/>
          </a:xfrm>
        </p:spPr>
        <p:txBody>
          <a:bodyPr>
            <a:normAutofit/>
          </a:bodyPr>
          <a:lstStyle/>
          <a:p>
            <a:r>
              <a:rPr lang="zh-CN" altLang="en-US" sz="3200" b="1" dirty="0">
                <a:latin typeface="微软雅黑" panose="020B0503020204020204" pitchFamily="34" charset="-122"/>
                <a:ea typeface="微软雅黑" panose="020B0503020204020204" pitchFamily="34" charset="-122"/>
              </a:rPr>
              <a:t>陈亮 </a:t>
            </a:r>
            <a:r>
              <a:rPr lang="zh-CN" altLang="en-US" sz="3200" dirty="0">
                <a:latin typeface="微软雅黑" panose="020B0503020204020204" pitchFamily="34" charset="-122"/>
                <a:ea typeface="微软雅黑" panose="020B0503020204020204" pitchFamily="34" charset="-122"/>
              </a:rPr>
              <a:t>副教授</a:t>
            </a:r>
            <a:endParaRPr lang="en-US" altLang="zh-CN" sz="3200" dirty="0">
              <a:latin typeface="微软雅黑" panose="020B0503020204020204" pitchFamily="34" charset="-122"/>
              <a:ea typeface="微软雅黑" panose="020B0503020204020204" pitchFamily="34" charset="-122"/>
            </a:endParaRPr>
          </a:p>
          <a:p>
            <a:pPr>
              <a:spcBef>
                <a:spcPts val="1800"/>
              </a:spcBef>
            </a:pPr>
            <a:r>
              <a:rPr lang="zh-CN" altLang="en-US" dirty="0">
                <a:latin typeface="微软雅黑" panose="020B0503020204020204" pitchFamily="34" charset="-122"/>
                <a:ea typeface="微软雅黑" panose="020B0503020204020204" pitchFamily="34" charset="-122"/>
              </a:rPr>
              <a:t>中山大学 计算机学院</a:t>
            </a:r>
            <a:endParaRPr lang="en-US" altLang="zh-CN" dirty="0">
              <a:latin typeface="微软雅黑" panose="020B0503020204020204" pitchFamily="34" charset="-122"/>
              <a:ea typeface="微软雅黑" panose="020B0503020204020204" pitchFamily="34" charset="-122"/>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156" y="157863"/>
            <a:ext cx="2055507" cy="619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rotWithShape="1">
          <a:blip r:embed="rId3" cstate="print"/>
          <a:srcRect l="4245" r="-1"/>
          <a:stretch>
            <a:fillRect/>
          </a:stretch>
        </p:blipFill>
        <p:spPr>
          <a:xfrm>
            <a:off x="6232135" y="29427"/>
            <a:ext cx="1891145" cy="87606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 “共识机制”？</a:t>
            </a:r>
          </a:p>
        </p:txBody>
      </p:sp>
      <p:sp>
        <p:nvSpPr>
          <p:cNvPr id="3" name="内容占位符 2"/>
          <p:cNvSpPr>
            <a:spLocks noGrp="1"/>
          </p:cNvSpPr>
          <p:nvPr>
            <p:ph idx="1"/>
          </p:nvPr>
        </p:nvSpPr>
        <p:spPr/>
        <p:txBody>
          <a:bodyPr/>
          <a:lstStyle/>
          <a:p>
            <a:r>
              <a:rPr lang="en-US" altLang="zh-CN" dirty="0"/>
              <a:t>A </a:t>
            </a:r>
            <a:r>
              <a:rPr lang="en-US" altLang="zh-CN" b="1" dirty="0"/>
              <a:t>consensus mechanism </a:t>
            </a:r>
            <a:r>
              <a:rPr lang="en-US" altLang="zh-CN" dirty="0"/>
              <a:t>is</a:t>
            </a:r>
            <a:endParaRPr lang="en-US" altLang="zh-CN" sz="2000" dirty="0"/>
          </a:p>
          <a:p>
            <a:pPr lvl="1"/>
            <a:r>
              <a:rPr lang="en-US" altLang="zh-CN" sz="2400" dirty="0">
                <a:solidFill>
                  <a:srgbClr val="0432FF"/>
                </a:solidFill>
              </a:rPr>
              <a:t>a set of steps </a:t>
            </a:r>
            <a:r>
              <a:rPr lang="en-US" altLang="zh-CN" sz="2400" dirty="0"/>
              <a:t>taken by most or all nodes in a distributed</a:t>
            </a:r>
            <a:r>
              <a:rPr lang="zh-CN" altLang="en-US" sz="2400" dirty="0"/>
              <a:t> </a:t>
            </a:r>
            <a:r>
              <a:rPr lang="en-US" altLang="zh-CN" sz="2400" dirty="0"/>
              <a:t>system</a:t>
            </a:r>
            <a:r>
              <a:rPr lang="zh-CN" altLang="en-US" sz="2400" dirty="0"/>
              <a:t> </a:t>
            </a:r>
            <a:r>
              <a:rPr lang="en-US" altLang="zh-CN" sz="2400" dirty="0"/>
              <a:t>(e.g.,</a:t>
            </a:r>
            <a:r>
              <a:rPr lang="zh-CN" altLang="en-US" sz="2400" dirty="0"/>
              <a:t> </a:t>
            </a:r>
            <a:r>
              <a:rPr lang="en-US" altLang="zh-CN" sz="2400" dirty="0"/>
              <a:t>a</a:t>
            </a:r>
            <a:r>
              <a:rPr lang="zh-CN" altLang="en-US" sz="2400" dirty="0"/>
              <a:t> </a:t>
            </a:r>
            <a:r>
              <a:rPr lang="en-US" altLang="zh-CN" sz="2400" dirty="0"/>
              <a:t>blockchain) to agree on a proposed state or value</a:t>
            </a:r>
          </a:p>
          <a:p>
            <a:pPr lvl="1"/>
            <a:endParaRPr lang="en-US" altLang="zh-CN" sz="2400" dirty="0"/>
          </a:p>
        </p:txBody>
      </p:sp>
      <p:pic>
        <p:nvPicPr>
          <p:cNvPr id="4" name="Picture 2" descr=" Survey of Distributed Consensus Protocols for Blockchain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9123" y="2982814"/>
            <a:ext cx="4355139" cy="33417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共识机制的目的</a:t>
            </a:r>
          </a:p>
        </p:txBody>
      </p:sp>
      <p:sp>
        <p:nvSpPr>
          <p:cNvPr id="3" name="内容占位符 2"/>
          <p:cNvSpPr>
            <a:spLocks noGrp="1"/>
          </p:cNvSpPr>
          <p:nvPr>
            <p:ph idx="1"/>
          </p:nvPr>
        </p:nvSpPr>
        <p:spPr/>
        <p:txBody>
          <a:bodyPr/>
          <a:lstStyle/>
          <a:p>
            <a:r>
              <a:rPr lang="en-US" altLang="zh-CN" sz="2400" dirty="0"/>
              <a:t>All consensus mechanisms are designed to </a:t>
            </a:r>
          </a:p>
          <a:p>
            <a:pPr lvl="1"/>
            <a:r>
              <a:rPr lang="en-US" altLang="zh-CN" sz="2400" dirty="0">
                <a:solidFill>
                  <a:srgbClr val="0432FF"/>
                </a:solidFill>
              </a:rPr>
              <a:t>deal with faults </a:t>
            </a:r>
            <a:r>
              <a:rPr lang="en-US" altLang="zh-CN" sz="2400" dirty="0"/>
              <a:t>in a distributed system;</a:t>
            </a:r>
          </a:p>
          <a:p>
            <a:pPr lvl="1"/>
            <a:r>
              <a:rPr lang="en-US" altLang="zh-CN" sz="2400" dirty="0"/>
              <a:t>allow distributed systems to </a:t>
            </a:r>
            <a:r>
              <a:rPr lang="en-US" altLang="zh-CN" sz="2400" dirty="0">
                <a:solidFill>
                  <a:srgbClr val="0432FF"/>
                </a:solidFill>
              </a:rPr>
              <a:t>reach a final state </a:t>
            </a:r>
            <a:r>
              <a:rPr lang="en-US" altLang="zh-CN" sz="2400" dirty="0"/>
              <a:t>of agreement.</a:t>
            </a:r>
          </a:p>
          <a:p>
            <a:pPr lvl="1"/>
            <a:r>
              <a:rPr lang="en-US" altLang="zh-CN" sz="2400" dirty="0"/>
              <a:t>e.g.,</a:t>
            </a:r>
            <a:r>
              <a:rPr lang="zh-CN" altLang="en-US" sz="2400" dirty="0"/>
              <a:t> </a:t>
            </a:r>
            <a:r>
              <a:rPr lang="en-US" altLang="zh-CN" sz="2400" dirty="0"/>
              <a:t>a</a:t>
            </a:r>
            <a:r>
              <a:rPr lang="zh-CN" altLang="en-US" sz="2400" dirty="0"/>
              <a:t> </a:t>
            </a:r>
            <a:r>
              <a:rPr lang="en-US" altLang="zh-CN" sz="2400" dirty="0"/>
              <a:t>round</a:t>
            </a:r>
            <a:r>
              <a:rPr lang="zh-CN" altLang="en-US" sz="2400" dirty="0"/>
              <a:t> </a:t>
            </a:r>
            <a:r>
              <a:rPr lang="en-US" altLang="zh-CN" sz="2400" dirty="0"/>
              <a:t>of</a:t>
            </a:r>
            <a:r>
              <a:rPr lang="zh-CN" altLang="en-US" sz="2400" dirty="0"/>
              <a:t> </a:t>
            </a:r>
            <a:r>
              <a:rPr lang="en-US" altLang="zh-CN" sz="2400" dirty="0"/>
              <a:t>PBFT</a:t>
            </a:r>
            <a:r>
              <a:rPr lang="zh-CN" altLang="en-US" sz="2400" dirty="0"/>
              <a:t> </a:t>
            </a:r>
            <a:r>
              <a:rPr lang="en-US" altLang="zh-CN" sz="2400" dirty="0"/>
              <a:t>consensus</a:t>
            </a:r>
            <a:r>
              <a:rPr lang="zh-CN" altLang="en-US" sz="2400" dirty="0"/>
              <a:t> </a:t>
            </a:r>
            <a:r>
              <a:rPr lang="en-US" altLang="zh-CN" sz="2400" dirty="0"/>
              <a:t>looks</a:t>
            </a:r>
            <a:r>
              <a:rPr lang="zh-CN" altLang="en-US" sz="2400" dirty="0"/>
              <a:t> </a:t>
            </a:r>
            <a:r>
              <a:rPr lang="en-US" altLang="zh-CN" sz="2400" dirty="0"/>
              <a:t>like:</a:t>
            </a:r>
          </a:p>
          <a:p>
            <a:pPr lvl="1"/>
            <a:endParaRPr lang="en-US" altLang="zh-CN" sz="2400" dirty="0"/>
          </a:p>
        </p:txBody>
      </p:sp>
      <p:pic>
        <p:nvPicPr>
          <p:cNvPr id="4" name="图片 1"/>
          <p:cNvPicPr>
            <a:picLocks noChangeAspect="1"/>
          </p:cNvPicPr>
          <p:nvPr/>
        </p:nvPicPr>
        <p:blipFill>
          <a:blip r:embed="rId2"/>
          <a:stretch>
            <a:fillRect/>
          </a:stretch>
        </p:blipFill>
        <p:spPr>
          <a:xfrm>
            <a:off x="1130126" y="3400475"/>
            <a:ext cx="7203749" cy="29241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共识机制的要求</a:t>
            </a:r>
          </a:p>
        </p:txBody>
      </p:sp>
      <p:sp>
        <p:nvSpPr>
          <p:cNvPr id="3" name="内容占位符 2"/>
          <p:cNvSpPr>
            <a:spLocks noGrp="1"/>
          </p:cNvSpPr>
          <p:nvPr>
            <p:ph idx="1"/>
          </p:nvPr>
        </p:nvSpPr>
        <p:spPr>
          <a:xfrm>
            <a:off x="411163" y="1143000"/>
            <a:ext cx="8250237" cy="5181600"/>
          </a:xfrm>
        </p:spPr>
        <p:txBody>
          <a:bodyPr/>
          <a:lstStyle/>
          <a:p>
            <a:pPr lvl="1"/>
            <a:r>
              <a:rPr lang="en-US" altLang="zh-CN" sz="2400" b="1" dirty="0"/>
              <a:t>Agreement</a:t>
            </a:r>
            <a:r>
              <a:rPr lang="zh-CN" altLang="en-US" sz="2400" b="1" dirty="0"/>
              <a:t>（一致性）</a:t>
            </a:r>
            <a:endParaRPr lang="en-US" altLang="zh-CN" sz="2400" b="1" dirty="0"/>
          </a:p>
          <a:p>
            <a:pPr lvl="2"/>
            <a:r>
              <a:rPr lang="en-US" altLang="zh-CN" sz="2000" dirty="0"/>
              <a:t> honest nodes decide on the same value</a:t>
            </a:r>
          </a:p>
          <a:p>
            <a:pPr lvl="1"/>
            <a:r>
              <a:rPr lang="en-US" altLang="zh-CN" sz="2400" b="1" dirty="0"/>
              <a:t>Termination</a:t>
            </a:r>
            <a:r>
              <a:rPr lang="zh-CN" altLang="en-US" sz="2400" b="1" dirty="0"/>
              <a:t>（可结束性）</a:t>
            </a:r>
            <a:endParaRPr lang="en-US" altLang="zh-CN" sz="2400" b="1" dirty="0"/>
          </a:p>
          <a:p>
            <a:pPr lvl="2"/>
            <a:r>
              <a:rPr lang="en-US" altLang="zh-CN" sz="2000" dirty="0"/>
              <a:t> honest nodes terminate execution of the consensus process</a:t>
            </a:r>
          </a:p>
          <a:p>
            <a:pPr lvl="1"/>
            <a:r>
              <a:rPr lang="en-US" altLang="zh-CN" sz="2400" b="1" dirty="0"/>
              <a:t>Validity</a:t>
            </a:r>
            <a:r>
              <a:rPr lang="zh-CN" altLang="en-US" sz="2400" b="1" dirty="0"/>
              <a:t>（有效性、合法性）</a:t>
            </a:r>
            <a:endParaRPr lang="en-US" altLang="zh-CN" sz="2400" b="1" dirty="0"/>
          </a:p>
          <a:p>
            <a:pPr lvl="2"/>
            <a:r>
              <a:rPr lang="en-US" altLang="zh-CN" sz="1600" dirty="0"/>
              <a:t> </a:t>
            </a:r>
            <a:r>
              <a:rPr lang="en-US" altLang="zh-CN" sz="2000" dirty="0"/>
              <a:t>agreed value == initial value proposed by at least one honest node</a:t>
            </a:r>
          </a:p>
          <a:p>
            <a:pPr lvl="1"/>
            <a:r>
              <a:rPr lang="en-US" altLang="zh-CN" sz="2400" b="1" dirty="0"/>
              <a:t>Fault tolerant</a:t>
            </a:r>
            <a:r>
              <a:rPr lang="zh-CN" altLang="en-US" sz="2400" b="1" dirty="0"/>
              <a:t>（错误容忍）</a:t>
            </a:r>
            <a:endParaRPr lang="en-US" altLang="zh-CN" sz="2400" b="1" dirty="0"/>
          </a:p>
          <a:p>
            <a:pPr lvl="2"/>
            <a:r>
              <a:rPr lang="en-US" altLang="zh-CN" sz="2000" dirty="0"/>
              <a:t> A</a:t>
            </a:r>
            <a:r>
              <a:rPr lang="zh-CN" altLang="en-US" sz="2000" dirty="0"/>
              <a:t> </a:t>
            </a:r>
            <a:r>
              <a:rPr lang="en-US" altLang="zh-CN" sz="2000" dirty="0"/>
              <a:t>consensus</a:t>
            </a:r>
            <a:r>
              <a:rPr lang="zh-CN" altLang="en-US" sz="2000" dirty="0"/>
              <a:t> </a:t>
            </a:r>
            <a:r>
              <a:rPr lang="en-US" altLang="zh-CN" sz="2000" dirty="0"/>
              <a:t>mechanism</a:t>
            </a:r>
            <a:r>
              <a:rPr lang="zh-CN" altLang="en-US" sz="2000" dirty="0"/>
              <a:t> </a:t>
            </a:r>
            <a:r>
              <a:rPr lang="en-US" altLang="zh-CN" sz="2000" dirty="0"/>
              <a:t>should be able to run in the presence of </a:t>
            </a:r>
            <a:r>
              <a:rPr lang="en-US" altLang="zh-CN" sz="2000" dirty="0">
                <a:solidFill>
                  <a:srgbClr val="0432FF"/>
                </a:solidFill>
              </a:rPr>
              <a:t>faulty</a:t>
            </a:r>
            <a:r>
              <a:rPr lang="en-US" altLang="zh-CN" sz="2000" dirty="0"/>
              <a:t> or </a:t>
            </a:r>
            <a:r>
              <a:rPr lang="en-US" altLang="zh-CN" sz="2000" dirty="0">
                <a:solidFill>
                  <a:srgbClr val="C00000"/>
                </a:solidFill>
              </a:rPr>
              <a:t>malicious nodes</a:t>
            </a:r>
            <a:r>
              <a:rPr lang="en-US" altLang="zh-CN" sz="2000" dirty="0"/>
              <a:t> (</a:t>
            </a:r>
            <a:r>
              <a:rPr lang="en-US" altLang="zh-CN" sz="2000" dirty="0">
                <a:solidFill>
                  <a:srgbClr val="C00000"/>
                </a:solidFill>
              </a:rPr>
              <a:t>Byzantine nodes</a:t>
            </a:r>
            <a:r>
              <a:rPr lang="en-US" altLang="zh-CN" sz="2000" dirty="0"/>
              <a:t>)</a:t>
            </a:r>
          </a:p>
          <a:p>
            <a:pPr lvl="1"/>
            <a:r>
              <a:rPr lang="en-US" altLang="zh-CN" sz="2400" b="1" dirty="0"/>
              <a:t>Integrity</a:t>
            </a:r>
            <a:r>
              <a:rPr lang="zh-CN" altLang="en-US" sz="2400" b="1" dirty="0"/>
              <a:t> </a:t>
            </a:r>
            <a:r>
              <a:rPr lang="en-US" altLang="zh-CN" sz="2400" b="1" dirty="0"/>
              <a:t>(</a:t>
            </a:r>
            <a:r>
              <a:rPr lang="zh-CN" altLang="en-US" sz="2400" b="1" dirty="0"/>
              <a:t>节点的诚实性</a:t>
            </a:r>
            <a:r>
              <a:rPr lang="en-US" altLang="zh-CN" sz="2400" b="1" dirty="0"/>
              <a:t>)</a:t>
            </a:r>
          </a:p>
          <a:p>
            <a:pPr lvl="2"/>
            <a:r>
              <a:rPr lang="en-US" altLang="zh-CN" sz="2000" dirty="0"/>
              <a:t> no node can make the decision more than once in a single consensus cycle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0400" y="2930525"/>
            <a:ext cx="7823200" cy="1131888"/>
          </a:xfrm>
        </p:spPr>
        <p:txBody>
          <a:bodyPr/>
          <a:lstStyle/>
          <a:p>
            <a:pPr marL="0" indent="0" algn="ctr">
              <a:buFont typeface="Monotype Sorts" pitchFamily="2" charset="2"/>
              <a:buNone/>
            </a:pPr>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共识机制的类型</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共识机制的类型</a:t>
            </a:r>
          </a:p>
        </p:txBody>
      </p:sp>
      <p:sp>
        <p:nvSpPr>
          <p:cNvPr id="3" name="内容占位符 2"/>
          <p:cNvSpPr>
            <a:spLocks noGrp="1"/>
          </p:cNvSpPr>
          <p:nvPr>
            <p:ph idx="1"/>
          </p:nvPr>
        </p:nvSpPr>
        <p:spPr/>
        <p:txBody>
          <a:bodyPr/>
          <a:lstStyle/>
          <a:p>
            <a:r>
              <a:rPr lang="zh-CN" altLang="en-US" sz="2400" dirty="0"/>
              <a:t>大概可以分为两种类型</a:t>
            </a:r>
            <a:r>
              <a:rPr lang="en-US" altLang="zh-CN" sz="2400" dirty="0"/>
              <a:t> </a:t>
            </a:r>
          </a:p>
          <a:p>
            <a:pPr lvl="1"/>
            <a:r>
              <a:rPr lang="en-US" altLang="zh-CN" sz="2400" b="1" dirty="0"/>
              <a:t>BFT-based</a:t>
            </a:r>
            <a:r>
              <a:rPr lang="zh-CN" altLang="en-US" sz="2400" b="1" dirty="0"/>
              <a:t> </a:t>
            </a:r>
            <a:r>
              <a:rPr lang="en-US" altLang="zh-CN" sz="2400" dirty="0"/>
              <a:t>(BFT:</a:t>
            </a:r>
            <a:r>
              <a:rPr lang="zh-CN" altLang="en-US" sz="2400" dirty="0"/>
              <a:t> </a:t>
            </a:r>
            <a:r>
              <a:rPr lang="en-US" altLang="zh-CN" sz="2400" dirty="0"/>
              <a:t>Byzantine Fault Tolerance) </a:t>
            </a:r>
          </a:p>
          <a:p>
            <a:pPr lvl="1"/>
            <a:r>
              <a:rPr lang="en-US" altLang="zh-CN" sz="2400" b="1" dirty="0"/>
              <a:t>Leader Election-based</a:t>
            </a:r>
            <a:r>
              <a:rPr lang="en-US" altLang="zh-CN" sz="2400" dirty="0"/>
              <a:t> consensus mechanisms</a:t>
            </a:r>
          </a:p>
        </p:txBody>
      </p:sp>
      <p:grpSp>
        <p:nvGrpSpPr>
          <p:cNvPr id="5" name="Group 4"/>
          <p:cNvGrpSpPr/>
          <p:nvPr/>
        </p:nvGrpSpPr>
        <p:grpSpPr>
          <a:xfrm>
            <a:off x="995831" y="3156591"/>
            <a:ext cx="2711562" cy="2804536"/>
            <a:chOff x="1479884" y="3402813"/>
            <a:chExt cx="2711562" cy="2804536"/>
          </a:xfrm>
        </p:grpSpPr>
        <p:pic>
          <p:nvPicPr>
            <p:cNvPr id="4" name="Picture 2" descr=" Survey of Distributed Consensus Protocols for Blockchain Networ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9884" y="4126713"/>
              <a:ext cx="2711562" cy="2080636"/>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p:nvPr/>
          </p:nvSpPr>
          <p:spPr bwMode="auto">
            <a:xfrm>
              <a:off x="1574354" y="3402813"/>
              <a:ext cx="252262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lst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a:lstStyle>
            <a:p>
              <a:pPr algn="ctr" defTabSz="914400"/>
              <a:r>
                <a:rPr lang="en-US" altLang="zh-CN" sz="2600" kern="0" dirty="0"/>
                <a:t>BFT-based</a:t>
              </a:r>
              <a:endParaRPr lang="zh-CN" altLang="en-US" sz="2600" kern="0" dirty="0"/>
            </a:p>
          </p:txBody>
        </p:sp>
      </p:grpSp>
      <p:grpSp>
        <p:nvGrpSpPr>
          <p:cNvPr id="8" name="Group 7"/>
          <p:cNvGrpSpPr/>
          <p:nvPr/>
        </p:nvGrpSpPr>
        <p:grpSpPr>
          <a:xfrm>
            <a:off x="4914862" y="2987939"/>
            <a:ext cx="3746538" cy="3422088"/>
            <a:chOff x="4914862" y="2987939"/>
            <a:chExt cx="3746538" cy="3422088"/>
          </a:xfrm>
        </p:grpSpPr>
        <p:pic>
          <p:nvPicPr>
            <p:cNvPr id="1026" name="Picture 2" descr="he Environmental Impact of Proof of 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9607" y="3521793"/>
              <a:ext cx="2888234" cy="288823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914862" y="2987939"/>
              <a:ext cx="3746538" cy="892552"/>
            </a:xfrm>
            <a:prstGeom prst="rect">
              <a:avLst/>
            </a:prstGeom>
          </p:spPr>
          <p:txBody>
            <a:bodyPr wrap="none">
              <a:spAutoFit/>
            </a:bodyPr>
            <a:lstStyle/>
            <a:p>
              <a:r>
                <a:rPr lang="en-US" altLang="zh-CN" sz="2600" b="1" dirty="0"/>
                <a:t>Leader Election-based</a:t>
              </a:r>
            </a:p>
            <a:p>
              <a:r>
                <a:rPr lang="en-US" altLang="zh-CN" sz="2600" b="1" dirty="0"/>
                <a:t>e.g.,</a:t>
              </a:r>
              <a:endParaRPr lang="en-US" sz="2600" dirty="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共识机制类型</a:t>
            </a:r>
            <a:r>
              <a:rPr lang="en-US" altLang="zh-CN" dirty="0"/>
              <a:t>-1</a:t>
            </a:r>
            <a:r>
              <a:rPr lang="zh-CN" altLang="en-US" dirty="0"/>
              <a:t>：</a:t>
            </a:r>
            <a:r>
              <a:rPr lang="en-US" altLang="zh-CN" dirty="0"/>
              <a:t> BFT-based</a:t>
            </a:r>
            <a:r>
              <a:rPr lang="zh-CN" altLang="en-US" dirty="0"/>
              <a:t> </a:t>
            </a:r>
          </a:p>
        </p:txBody>
      </p:sp>
      <p:sp>
        <p:nvSpPr>
          <p:cNvPr id="3" name="内容占位符 2"/>
          <p:cNvSpPr>
            <a:spLocks noGrp="1"/>
          </p:cNvSpPr>
          <p:nvPr>
            <p:ph idx="1"/>
          </p:nvPr>
        </p:nvSpPr>
        <p:spPr>
          <a:xfrm>
            <a:off x="411163" y="1143000"/>
            <a:ext cx="8318500" cy="5181600"/>
          </a:xfrm>
        </p:spPr>
        <p:txBody>
          <a:bodyPr/>
          <a:lstStyle/>
          <a:p>
            <a:r>
              <a:rPr lang="en-US" altLang="zh-CN" sz="2400" b="1" dirty="0"/>
              <a:t>Without</a:t>
            </a:r>
            <a:r>
              <a:rPr lang="en-US" altLang="zh-CN" sz="2400" dirty="0"/>
              <a:t> </a:t>
            </a:r>
            <a:r>
              <a:rPr lang="en-US" altLang="zh-CN" sz="2400" dirty="0">
                <a:solidFill>
                  <a:srgbClr val="0432FF"/>
                </a:solidFill>
              </a:rPr>
              <a:t>compute-intensive</a:t>
            </a:r>
            <a:r>
              <a:rPr lang="en-US" altLang="zh-CN" sz="2400" dirty="0"/>
              <a:t> operations</a:t>
            </a:r>
            <a:r>
              <a:rPr lang="zh-CN" altLang="en-US" sz="2400" i="1" dirty="0"/>
              <a:t> </a:t>
            </a:r>
            <a:r>
              <a:rPr lang="en-US" altLang="zh-CN" sz="2400" dirty="0"/>
              <a:t>(</a:t>
            </a:r>
            <a:r>
              <a:rPr lang="zh-CN" altLang="en-US" sz="2400" dirty="0"/>
              <a:t>算力密集的例子：比特币的挖矿机制</a:t>
            </a:r>
            <a:r>
              <a:rPr lang="en-US" altLang="zh-CN" sz="2400" dirty="0"/>
              <a:t>)</a:t>
            </a:r>
          </a:p>
          <a:p>
            <a:r>
              <a:rPr lang="en-US" altLang="zh-CN" sz="2400" dirty="0"/>
              <a:t>It relies on a </a:t>
            </a:r>
            <a:r>
              <a:rPr lang="en-US" altLang="zh-CN" sz="2400" b="1" dirty="0"/>
              <a:t>simple scheme </a:t>
            </a:r>
            <a:r>
              <a:rPr lang="en-US" altLang="zh-CN" sz="2400" dirty="0"/>
              <a:t>of nodes</a:t>
            </a:r>
          </a:p>
          <a:p>
            <a:r>
              <a:rPr lang="en-US" altLang="zh-CN" sz="2400" dirty="0"/>
              <a:t>Finally, when a certain # of messages are received, then an agreement is reached.</a:t>
            </a:r>
          </a:p>
          <a:p>
            <a:endParaRPr lang="en-US" altLang="zh-CN" sz="2400" dirty="0"/>
          </a:p>
          <a:p>
            <a:r>
              <a:rPr lang="en-US" altLang="zh-CN" sz="2400" dirty="0">
                <a:solidFill>
                  <a:srgbClr val="0432FF"/>
                </a:solidFill>
              </a:rPr>
              <a:t>Strength</a:t>
            </a:r>
            <a:r>
              <a:rPr lang="zh-CN" altLang="en-US" sz="2400" dirty="0">
                <a:solidFill>
                  <a:srgbClr val="0432FF"/>
                </a:solidFill>
              </a:rPr>
              <a:t> </a:t>
            </a:r>
            <a:r>
              <a:rPr lang="en-US" altLang="zh-CN" sz="2400" dirty="0">
                <a:solidFill>
                  <a:srgbClr val="0432FF"/>
                </a:solidFill>
              </a:rPr>
              <a:t>&amp;</a:t>
            </a:r>
            <a:r>
              <a:rPr lang="zh-CN" altLang="en-US" sz="2400" dirty="0">
                <a:solidFill>
                  <a:srgbClr val="0432FF"/>
                </a:solidFill>
              </a:rPr>
              <a:t> </a:t>
            </a:r>
            <a:r>
              <a:rPr lang="en-US" altLang="zh-CN" sz="2400" dirty="0">
                <a:solidFill>
                  <a:srgbClr val="0432FF"/>
                </a:solidFill>
              </a:rPr>
              <a:t>Shortcomings</a:t>
            </a:r>
            <a:r>
              <a:rPr lang="en-US" altLang="zh-CN" sz="2400" dirty="0"/>
              <a:t>?</a:t>
            </a:r>
          </a:p>
          <a:p>
            <a:pPr lvl="1"/>
            <a:r>
              <a:rPr lang="en-US" altLang="zh-CN" sz="2400" dirty="0"/>
              <a:t>perform</a:t>
            </a:r>
            <a:r>
              <a:rPr lang="zh-CN" altLang="en-US" sz="2400" dirty="0"/>
              <a:t> </a:t>
            </a:r>
            <a:r>
              <a:rPr lang="en-US" altLang="zh-CN" sz="2400" dirty="0"/>
              <a:t>efficiently</a:t>
            </a:r>
            <a:r>
              <a:rPr lang="zh-CN" altLang="en-US" sz="2400" dirty="0"/>
              <a:t> </a:t>
            </a:r>
            <a:r>
              <a:rPr lang="en-US" altLang="zh-CN" sz="2400" dirty="0"/>
              <a:t>with</a:t>
            </a:r>
            <a:r>
              <a:rPr lang="zh-CN" altLang="en-US" sz="2400" dirty="0"/>
              <a:t> </a:t>
            </a:r>
            <a:r>
              <a:rPr lang="en-US" altLang="zh-CN" sz="2400" dirty="0"/>
              <a:t>a</a:t>
            </a:r>
            <a:r>
              <a:rPr lang="zh-CN" altLang="en-US" sz="2400" dirty="0"/>
              <a:t> </a:t>
            </a:r>
            <a:r>
              <a:rPr lang="en-US" altLang="zh-CN" sz="2400" dirty="0"/>
              <a:t>limited</a:t>
            </a:r>
            <a:r>
              <a:rPr lang="zh-CN" altLang="en-US" sz="2400" dirty="0"/>
              <a:t> </a:t>
            </a:r>
            <a:r>
              <a:rPr lang="en-US" altLang="zh-CN" sz="2400" dirty="0"/>
              <a:t>#</a:t>
            </a:r>
            <a:r>
              <a:rPr lang="zh-CN" altLang="en-US" sz="2400" dirty="0"/>
              <a:t> </a:t>
            </a:r>
            <a:r>
              <a:rPr lang="en-US" altLang="zh-CN" sz="2400" dirty="0"/>
              <a:t>of</a:t>
            </a:r>
            <a:r>
              <a:rPr lang="zh-CN" altLang="en-US" sz="2400" dirty="0"/>
              <a:t> </a:t>
            </a:r>
            <a:r>
              <a:rPr lang="en-US" altLang="zh-CN" sz="2400" dirty="0"/>
              <a:t>nodes </a:t>
            </a:r>
          </a:p>
          <a:p>
            <a:pPr lvl="1"/>
            <a:r>
              <a:rPr lang="en-US" altLang="zh-CN" sz="2400" dirty="0"/>
              <a:t>But</a:t>
            </a:r>
            <a:r>
              <a:rPr lang="zh-CN" altLang="en-US" sz="2400" dirty="0"/>
              <a:t> </a:t>
            </a:r>
            <a:r>
              <a:rPr lang="en-US" altLang="zh-CN" sz="2400" dirty="0"/>
              <a:t>scale</a:t>
            </a:r>
            <a:r>
              <a:rPr lang="zh-CN" altLang="en-US" sz="2400" dirty="0"/>
              <a:t> </a:t>
            </a:r>
            <a:r>
              <a:rPr lang="en-US" altLang="zh-CN" sz="2400" dirty="0"/>
              <a:t>badly</a:t>
            </a:r>
          </a:p>
          <a:p>
            <a:endParaRPr lang="en-US" altLang="zh-CN" sz="2400" dirty="0"/>
          </a:p>
        </p:txBody>
      </p:sp>
      <p:pic>
        <p:nvPicPr>
          <p:cNvPr id="4" name="Picture 2" descr=" Survey of Distributed Consensus Protocols for Blockchain Netwo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1112" y="4540472"/>
            <a:ext cx="3020288" cy="23175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共识机制类型</a:t>
            </a:r>
            <a:r>
              <a:rPr lang="en-US" altLang="zh-CN" dirty="0"/>
              <a:t>-2</a:t>
            </a:r>
            <a:r>
              <a:rPr lang="zh-CN" altLang="en-US" dirty="0"/>
              <a:t>：</a:t>
            </a:r>
            <a:r>
              <a:rPr lang="en-US" altLang="zh-CN" dirty="0"/>
              <a:t> </a:t>
            </a:r>
            <a:r>
              <a:rPr lang="en-US" altLang="zh-CN" sz="2800" dirty="0"/>
              <a:t>Leader Election-based</a:t>
            </a:r>
            <a:endParaRPr lang="zh-CN" altLang="en-US" sz="2800" dirty="0"/>
          </a:p>
        </p:txBody>
      </p:sp>
      <p:sp>
        <p:nvSpPr>
          <p:cNvPr id="3" name="内容占位符 2"/>
          <p:cNvSpPr>
            <a:spLocks noGrp="1"/>
          </p:cNvSpPr>
          <p:nvPr>
            <p:ph idx="1"/>
          </p:nvPr>
        </p:nvSpPr>
        <p:spPr>
          <a:xfrm>
            <a:off x="411163" y="1143000"/>
            <a:ext cx="8318500" cy="5181600"/>
          </a:xfrm>
        </p:spPr>
        <p:txBody>
          <a:bodyPr/>
          <a:lstStyle/>
          <a:p>
            <a:r>
              <a:rPr lang="en-US" altLang="zh-CN" sz="2400" dirty="0"/>
              <a:t>It requires nodes to </a:t>
            </a:r>
            <a:r>
              <a:rPr lang="en-US" altLang="zh-CN" sz="2400" dirty="0">
                <a:solidFill>
                  <a:srgbClr val="0432FF"/>
                </a:solidFill>
              </a:rPr>
              <a:t>compete</a:t>
            </a:r>
            <a:r>
              <a:rPr lang="en-US" altLang="zh-CN" sz="2400" dirty="0"/>
              <a:t> in a </a:t>
            </a:r>
            <a:r>
              <a:rPr lang="en-US" altLang="zh-CN" sz="2400" dirty="0">
                <a:solidFill>
                  <a:srgbClr val="C00000"/>
                </a:solidFill>
              </a:rPr>
              <a:t>leader-election</a:t>
            </a:r>
            <a:r>
              <a:rPr lang="en-US" altLang="zh-CN" sz="2400" dirty="0"/>
              <a:t> </a:t>
            </a:r>
            <a:r>
              <a:rPr lang="en-US" altLang="zh-CN" sz="2400" dirty="0">
                <a:solidFill>
                  <a:srgbClr val="0432FF"/>
                </a:solidFill>
              </a:rPr>
              <a:t>lottery</a:t>
            </a:r>
          </a:p>
          <a:p>
            <a:endParaRPr lang="en-US" altLang="zh-CN" sz="2400" dirty="0"/>
          </a:p>
          <a:p>
            <a:r>
              <a:rPr lang="en-US" altLang="zh-CN" sz="2400" dirty="0"/>
              <a:t>Only the node that wins can propose a final value</a:t>
            </a:r>
          </a:p>
          <a:p>
            <a:pPr lvl="1"/>
            <a:r>
              <a:rPr lang="en-US" altLang="zh-CN" sz="2400" dirty="0"/>
              <a:t>e.g., </a:t>
            </a:r>
            <a:r>
              <a:rPr lang="en-US" altLang="zh-CN" sz="2400" dirty="0" err="1"/>
              <a:t>PoW</a:t>
            </a:r>
            <a:r>
              <a:rPr lang="en-US" altLang="zh-CN" sz="2400" dirty="0"/>
              <a:t> in Bitcoin</a:t>
            </a:r>
          </a:p>
          <a:p>
            <a:pPr lvl="1"/>
            <a:endParaRPr lang="en-US" altLang="zh-CN" sz="2400" dirty="0"/>
          </a:p>
          <a:p>
            <a:r>
              <a:rPr lang="en-US" altLang="zh-CN" sz="2400" dirty="0">
                <a:solidFill>
                  <a:srgbClr val="0432FF"/>
                </a:solidFill>
              </a:rPr>
              <a:t>Strength</a:t>
            </a:r>
            <a:r>
              <a:rPr lang="zh-CN" altLang="en-US" sz="2400" dirty="0">
                <a:solidFill>
                  <a:srgbClr val="0432FF"/>
                </a:solidFill>
              </a:rPr>
              <a:t> </a:t>
            </a:r>
            <a:r>
              <a:rPr lang="en-US" altLang="zh-CN" sz="2400" dirty="0">
                <a:solidFill>
                  <a:srgbClr val="0432FF"/>
                </a:solidFill>
              </a:rPr>
              <a:t>&amp;</a:t>
            </a:r>
            <a:r>
              <a:rPr lang="zh-CN" altLang="en-US" sz="2400" dirty="0">
                <a:solidFill>
                  <a:srgbClr val="0432FF"/>
                </a:solidFill>
              </a:rPr>
              <a:t> </a:t>
            </a:r>
            <a:r>
              <a:rPr lang="en-US" altLang="zh-CN" sz="2400" dirty="0">
                <a:solidFill>
                  <a:srgbClr val="0432FF"/>
                </a:solidFill>
              </a:rPr>
              <a:t>Shortcomings</a:t>
            </a:r>
            <a:r>
              <a:rPr lang="en-US" altLang="zh-CN" sz="2400" dirty="0"/>
              <a:t>?</a:t>
            </a:r>
          </a:p>
          <a:p>
            <a:pPr lvl="1"/>
            <a:r>
              <a:rPr lang="en-US" altLang="zh-CN" sz="2400" dirty="0"/>
              <a:t>Scale</a:t>
            </a:r>
            <a:r>
              <a:rPr lang="zh-CN" altLang="en-US" sz="2400" dirty="0"/>
              <a:t> </a:t>
            </a:r>
            <a:r>
              <a:rPr lang="en-US" altLang="zh-CN" sz="2400" dirty="0"/>
              <a:t>very</a:t>
            </a:r>
            <a:r>
              <a:rPr lang="zh-CN" altLang="en-US" sz="2400" dirty="0"/>
              <a:t> </a:t>
            </a:r>
            <a:r>
              <a:rPr lang="en-US" altLang="zh-CN" sz="2400" dirty="0"/>
              <a:t>well</a:t>
            </a:r>
          </a:p>
          <a:p>
            <a:pPr lvl="1"/>
            <a:r>
              <a:rPr lang="en-US" altLang="zh-CN" sz="2400" dirty="0"/>
              <a:t>But</a:t>
            </a:r>
            <a:r>
              <a:rPr lang="zh-CN" altLang="en-US" sz="2400" dirty="0"/>
              <a:t> </a:t>
            </a:r>
            <a:r>
              <a:rPr lang="en-US" altLang="zh-CN" sz="2400" dirty="0"/>
              <a:t>perform</a:t>
            </a:r>
            <a:r>
              <a:rPr lang="zh-CN" altLang="en-US" sz="2400" dirty="0"/>
              <a:t> </a:t>
            </a:r>
            <a:r>
              <a:rPr lang="en-US" altLang="zh-CN" sz="2400" dirty="0"/>
              <a:t>slowly</a:t>
            </a:r>
          </a:p>
          <a:p>
            <a:pPr lvl="1"/>
            <a:endParaRPr lang="en-US" altLang="zh-CN" sz="2400" dirty="0"/>
          </a:p>
        </p:txBody>
      </p:sp>
      <p:pic>
        <p:nvPicPr>
          <p:cNvPr id="4" name="Picture 2" descr="he Environmental Impact of Proof of 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210" y="3334084"/>
            <a:ext cx="2689726" cy="26897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0400" y="2930525"/>
            <a:ext cx="7823200" cy="1131888"/>
          </a:xfrm>
        </p:spPr>
        <p:txBody>
          <a:bodyPr/>
          <a:lstStyle/>
          <a:p>
            <a:pPr marL="0" indent="0" algn="ctr">
              <a:buFont typeface="Monotype Sorts" pitchFamily="2" charset="2"/>
              <a:buNone/>
            </a:pPr>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区块链的共识机制</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区块链的 共识机制</a:t>
            </a:r>
          </a:p>
        </p:txBody>
      </p:sp>
      <p:sp>
        <p:nvSpPr>
          <p:cNvPr id="3" name="内容占位符 2"/>
          <p:cNvSpPr>
            <a:spLocks noGrp="1"/>
          </p:cNvSpPr>
          <p:nvPr>
            <p:ph idx="1"/>
          </p:nvPr>
        </p:nvSpPr>
        <p:spPr/>
        <p:txBody>
          <a:bodyPr/>
          <a:lstStyle/>
          <a:p>
            <a:r>
              <a:rPr lang="en-US" altLang="zh-CN" sz="2400" dirty="0"/>
              <a:t>It is the </a:t>
            </a:r>
            <a:r>
              <a:rPr lang="en-US" altLang="zh-CN" sz="2400" dirty="0">
                <a:solidFill>
                  <a:srgbClr val="0432FF"/>
                </a:solidFill>
              </a:rPr>
              <a:t>backbone</a:t>
            </a:r>
            <a:r>
              <a:rPr lang="en-US" altLang="zh-CN" sz="2400" dirty="0"/>
              <a:t> of a blockchain</a:t>
            </a:r>
          </a:p>
          <a:p>
            <a:r>
              <a:rPr lang="en-US" altLang="zh-CN" sz="2400" dirty="0"/>
              <a:t>It provides </a:t>
            </a:r>
            <a:r>
              <a:rPr lang="en-US" altLang="zh-CN" sz="2400" dirty="0">
                <a:solidFill>
                  <a:srgbClr val="0432FF"/>
                </a:solidFill>
              </a:rPr>
              <a:t>decentralization of control </a:t>
            </a:r>
            <a:r>
              <a:rPr lang="en-US" altLang="zh-CN" sz="2400" dirty="0"/>
              <a:t>through an optional process known as </a:t>
            </a:r>
            <a:r>
              <a:rPr lang="en-US" altLang="zh-CN" sz="2400" dirty="0">
                <a:solidFill>
                  <a:srgbClr val="0432FF"/>
                </a:solidFill>
              </a:rPr>
              <a:t>mining</a:t>
            </a:r>
            <a:r>
              <a:rPr lang="zh-CN" altLang="en-US" sz="2400" dirty="0">
                <a:solidFill>
                  <a:srgbClr val="0432FF"/>
                </a:solidFill>
              </a:rPr>
              <a:t> </a:t>
            </a:r>
            <a:r>
              <a:rPr lang="en-US" altLang="zh-CN" sz="2400" dirty="0">
                <a:solidFill>
                  <a:srgbClr val="0432FF"/>
                </a:solidFill>
              </a:rPr>
              <a:t>(</a:t>
            </a:r>
            <a:r>
              <a:rPr lang="zh-CN" altLang="en-US" sz="2400" dirty="0">
                <a:solidFill>
                  <a:srgbClr val="0432FF"/>
                </a:solidFill>
              </a:rPr>
              <a:t>针对比特币而言</a:t>
            </a:r>
            <a:r>
              <a:rPr lang="en-US" altLang="zh-CN" sz="2400" dirty="0">
                <a:solidFill>
                  <a:srgbClr val="0432FF"/>
                </a:solidFill>
              </a:rPr>
              <a:t>)</a:t>
            </a:r>
          </a:p>
          <a:p>
            <a:endParaRPr lang="en-US" altLang="zh-CN" dirty="0"/>
          </a:p>
          <a:p>
            <a:r>
              <a:rPr lang="en-US" altLang="zh-CN" sz="2400" dirty="0"/>
              <a:t>Not all consensus mechanisms are suitable for all types of blockchains</a:t>
            </a:r>
          </a:p>
          <a:p>
            <a:pPr lvl="1"/>
            <a:r>
              <a:rPr lang="en-US" altLang="zh-CN" sz="2400" dirty="0"/>
              <a:t>e.g.,</a:t>
            </a:r>
            <a:r>
              <a:rPr lang="zh-CN" altLang="en-US" sz="2400" dirty="0"/>
              <a:t> </a:t>
            </a:r>
            <a:r>
              <a:rPr lang="en-US" altLang="zh-CN" sz="2400" dirty="0"/>
              <a:t>a</a:t>
            </a:r>
            <a:r>
              <a:rPr lang="zh-CN" altLang="en-US" sz="2400" dirty="0"/>
              <a:t> </a:t>
            </a:r>
            <a:r>
              <a:rPr lang="en-US" altLang="zh-CN" sz="2400" dirty="0"/>
              <a:t>public </a:t>
            </a:r>
            <a:r>
              <a:rPr lang="en-US" altLang="zh-CN" sz="2400" dirty="0" err="1">
                <a:solidFill>
                  <a:srgbClr val="0432FF"/>
                </a:solidFill>
              </a:rPr>
              <a:t>permissionless</a:t>
            </a:r>
            <a:r>
              <a:rPr lang="en-US" altLang="zh-CN" sz="2400" dirty="0">
                <a:solidFill>
                  <a:srgbClr val="0432FF"/>
                </a:solidFill>
              </a:rPr>
              <a:t> </a:t>
            </a:r>
            <a:r>
              <a:rPr lang="en-US" altLang="zh-CN" sz="2400" dirty="0"/>
              <a:t>blockchain</a:t>
            </a:r>
            <a:r>
              <a:rPr lang="zh-CN" altLang="en-US" sz="2400" dirty="0"/>
              <a:t> </a:t>
            </a:r>
            <a:r>
              <a:rPr lang="en-US" altLang="zh-CN" sz="2400" dirty="0"/>
              <a:t>can</a:t>
            </a:r>
            <a:r>
              <a:rPr lang="zh-CN" altLang="en-US" sz="2400" dirty="0"/>
              <a:t> </a:t>
            </a:r>
            <a:r>
              <a:rPr lang="en-US" altLang="zh-CN" sz="2400" dirty="0"/>
              <a:t>adopt </a:t>
            </a:r>
            <a:r>
              <a:rPr lang="en-US" altLang="zh-CN" sz="2400" dirty="0" err="1">
                <a:solidFill>
                  <a:srgbClr val="C00000"/>
                </a:solidFill>
              </a:rPr>
              <a:t>PoW</a:t>
            </a:r>
            <a:r>
              <a:rPr lang="zh-CN" altLang="en-US" sz="2400" dirty="0">
                <a:solidFill>
                  <a:srgbClr val="C00000"/>
                </a:solidFill>
              </a:rPr>
              <a:t> </a:t>
            </a:r>
            <a:r>
              <a:rPr lang="en-US" altLang="zh-CN" sz="2400" dirty="0">
                <a:solidFill>
                  <a:srgbClr val="C00000"/>
                </a:solidFill>
              </a:rPr>
              <a:t>(proof-of-work)</a:t>
            </a:r>
            <a:endParaRPr lang="en-US" altLang="zh-CN" sz="2400" dirty="0"/>
          </a:p>
          <a:p>
            <a:pPr lvl="1"/>
            <a:r>
              <a:rPr lang="en-US" altLang="zh-CN" sz="2400" dirty="0"/>
              <a:t>A</a:t>
            </a:r>
            <a:r>
              <a:rPr lang="zh-CN" altLang="en-US" sz="2400" dirty="0"/>
              <a:t> </a:t>
            </a:r>
            <a:r>
              <a:rPr lang="en-US" altLang="zh-CN" sz="2400" dirty="0"/>
              <a:t>blockchain</a:t>
            </a:r>
            <a:r>
              <a:rPr lang="zh-CN" altLang="en-US" sz="2400" dirty="0"/>
              <a:t> </a:t>
            </a:r>
            <a:r>
              <a:rPr lang="en-US" altLang="zh-CN" sz="2400" dirty="0"/>
              <a:t>designer/developer</a:t>
            </a:r>
            <a:r>
              <a:rPr lang="zh-CN" altLang="en-US" sz="2400" dirty="0"/>
              <a:t> </a:t>
            </a:r>
            <a:r>
              <a:rPr lang="en-US" altLang="zh-CN" sz="2400" dirty="0"/>
              <a:t>must choose an appropriate consensus algorithm for a particular blockchain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不同区块链 需要 不同的共识机制</a:t>
            </a:r>
            <a:endParaRPr lang="en-US" dirty="0"/>
          </a:p>
        </p:txBody>
      </p:sp>
      <p:sp>
        <p:nvSpPr>
          <p:cNvPr id="3" name="Content Placeholder 2"/>
          <p:cNvSpPr>
            <a:spLocks noGrp="1"/>
          </p:cNvSpPr>
          <p:nvPr>
            <p:ph idx="1"/>
          </p:nvPr>
        </p:nvSpPr>
        <p:spPr/>
        <p:txBody>
          <a:bodyPr/>
          <a:lstStyle/>
          <a:p>
            <a:pPr lvl="1"/>
            <a:r>
              <a:rPr lang="en-US" altLang="zh-CN" dirty="0" err="1">
                <a:latin typeface="Arial" panose="020B0604020202090204" pitchFamily="34" charset="0"/>
                <a:ea typeface="Arial" panose="020B0604020202090204" pitchFamily="34" charset="0"/>
                <a:cs typeface="Arial" panose="020B0604020202090204" pitchFamily="34" charset="0"/>
              </a:rPr>
              <a:t>Permissionless</a:t>
            </a:r>
            <a:r>
              <a:rPr lang="zh-CN" altLang="en-US" dirty="0">
                <a:latin typeface="Arial" panose="020B0604020202090204" pitchFamily="34" charset="0"/>
                <a:ea typeface="Arial" panose="020B0604020202090204" pitchFamily="34" charset="0"/>
                <a:cs typeface="Arial" panose="020B0604020202090204" pitchFamily="34" charset="0"/>
              </a:rPr>
              <a:t> </a:t>
            </a:r>
            <a:r>
              <a:rPr lang="en-US" altLang="zh-CN" dirty="0">
                <a:latin typeface="Arial" panose="020B0604020202090204" pitchFamily="34" charset="0"/>
                <a:ea typeface="Arial" panose="020B0604020202090204" pitchFamily="34" charset="0"/>
                <a:cs typeface="Arial" panose="020B0604020202090204" pitchFamily="34" charset="0"/>
              </a:rPr>
              <a:t>Blockchain:</a:t>
            </a:r>
            <a:r>
              <a:rPr lang="zh-CN" altLang="en-US" dirty="0">
                <a:latin typeface="Arial" panose="020B0604020202090204" pitchFamily="34" charset="0"/>
                <a:ea typeface="Arial" panose="020B0604020202090204" pitchFamily="34" charset="0"/>
                <a:cs typeface="Arial" panose="020B0604020202090204" pitchFamily="34" charset="0"/>
              </a:rPr>
              <a:t> 公有链</a:t>
            </a:r>
            <a:endParaRPr lang="en-US" altLang="zh-CN" dirty="0">
              <a:latin typeface="Arial" panose="020B0604020202090204" pitchFamily="34" charset="0"/>
              <a:ea typeface="Arial" panose="020B0604020202090204" pitchFamily="34" charset="0"/>
              <a:cs typeface="Arial" panose="020B0604020202090204" pitchFamily="34" charset="0"/>
            </a:endParaRPr>
          </a:p>
          <a:p>
            <a:pPr lvl="2"/>
            <a:r>
              <a:rPr lang="zh-CN" altLang="en-US" dirty="0">
                <a:latin typeface="Arial" panose="020B0604020202090204" pitchFamily="34" charset="0"/>
                <a:ea typeface="Arial" panose="020B0604020202090204" pitchFamily="34" charset="0"/>
                <a:cs typeface="Arial" panose="020B0604020202090204" pitchFamily="34" charset="0"/>
              </a:rPr>
              <a:t> </a:t>
            </a:r>
            <a:r>
              <a:rPr lang="en-US" altLang="zh-CN" dirty="0">
                <a:latin typeface="Arial" panose="020B0604020202090204" pitchFamily="34" charset="0"/>
                <a:ea typeface="Arial" panose="020B0604020202090204" pitchFamily="34" charset="0"/>
                <a:cs typeface="Arial" panose="020B0604020202090204" pitchFamily="34" charset="0"/>
              </a:rPr>
              <a:t>几乎人人都可以参与，每个参与者都是匿名</a:t>
            </a:r>
          </a:p>
          <a:p>
            <a:pPr lvl="2"/>
            <a:r>
              <a:rPr lang="zh-CN" altLang="en-US" dirty="0">
                <a:latin typeface="Arial" panose="020B0604020202090204" pitchFamily="34" charset="0"/>
                <a:ea typeface="Arial" panose="020B0604020202090204" pitchFamily="34" charset="0"/>
                <a:cs typeface="Arial" panose="020B0604020202090204" pitchFamily="34" charset="0"/>
              </a:rPr>
              <a:t> </a:t>
            </a:r>
            <a:r>
              <a:rPr lang="en-US" altLang="zh-CN" dirty="0">
                <a:latin typeface="Arial" panose="020B0604020202090204" pitchFamily="34" charset="0"/>
                <a:ea typeface="Arial" panose="020B0604020202090204" pitchFamily="34" charset="0"/>
                <a:cs typeface="Arial" panose="020B0604020202090204" pitchFamily="34" charset="0"/>
              </a:rPr>
              <a:t>参与者之间不存在任何信任</a:t>
            </a:r>
          </a:p>
          <a:p>
            <a:pPr lvl="2"/>
            <a:r>
              <a:rPr lang="zh-CN" altLang="en-US" dirty="0">
                <a:latin typeface="Arial" panose="020B0604020202090204" pitchFamily="34" charset="0"/>
                <a:ea typeface="Arial" panose="020B0604020202090204" pitchFamily="34" charset="0"/>
                <a:cs typeface="Arial" panose="020B0604020202090204" pitchFamily="34" charset="0"/>
              </a:rPr>
              <a:t> </a:t>
            </a:r>
            <a:r>
              <a:rPr lang="en-US" altLang="zh-CN" dirty="0">
                <a:latin typeface="Arial" panose="020B0604020202090204" pitchFamily="34" charset="0"/>
                <a:ea typeface="Arial" panose="020B0604020202090204" pitchFamily="34" charset="0"/>
                <a:cs typeface="Arial" panose="020B0604020202090204" pitchFamily="34" charset="0"/>
              </a:rPr>
              <a:t>采用</a:t>
            </a:r>
            <a:r>
              <a:rPr lang="zh-CN" altLang="en-US" dirty="0">
                <a:latin typeface="Arial" panose="020B0604020202090204" pitchFamily="34" charset="0"/>
                <a:ea typeface="Arial" panose="020B0604020202090204" pitchFamily="34" charset="0"/>
                <a:cs typeface="Arial" panose="020B0604020202090204" pitchFamily="34" charset="0"/>
              </a:rPr>
              <a:t> 算力敏感的</a:t>
            </a:r>
            <a:r>
              <a:rPr lang="en-US" altLang="zh-CN" dirty="0">
                <a:latin typeface="Arial" panose="020B0604020202090204" pitchFamily="34" charset="0"/>
                <a:ea typeface="Arial" panose="020B0604020202090204" pitchFamily="34" charset="0"/>
                <a:cs typeface="Arial" panose="020B0604020202090204" pitchFamily="34" charset="0"/>
              </a:rPr>
              <a:t>“挖矿”</a:t>
            </a:r>
            <a:r>
              <a:rPr lang="zh-CN" altLang="en-US" dirty="0">
                <a:latin typeface="Arial" panose="020B0604020202090204" pitchFamily="34" charset="0"/>
                <a:ea typeface="Arial" panose="020B0604020202090204" pitchFamily="34" charset="0"/>
                <a:cs typeface="Arial" panose="020B0604020202090204" pitchFamily="34" charset="0"/>
              </a:rPr>
              <a:t> </a:t>
            </a:r>
            <a:r>
              <a:rPr lang="en-US" altLang="zh-CN" dirty="0">
                <a:latin typeface="Arial" panose="020B0604020202090204" pitchFamily="34" charset="0"/>
                <a:ea typeface="Arial" panose="020B0604020202090204" pitchFamily="34" charset="0"/>
                <a:cs typeface="Arial" panose="020B0604020202090204" pitchFamily="34" charset="0"/>
              </a:rPr>
              <a:t>作为激励机制</a:t>
            </a:r>
          </a:p>
          <a:p>
            <a:pPr lvl="2"/>
            <a:endParaRPr lang="en-US" dirty="0">
              <a:latin typeface="Arial" panose="020B0604020202090204" pitchFamily="34" charset="0"/>
              <a:ea typeface="Arial" panose="020B0604020202090204" pitchFamily="34" charset="0"/>
              <a:cs typeface="Arial" panose="020B0604020202090204" pitchFamily="34" charset="0"/>
            </a:endParaRPr>
          </a:p>
          <a:p>
            <a:pPr lvl="1"/>
            <a:r>
              <a:rPr lang="en-US" altLang="zh-CN" dirty="0">
                <a:latin typeface="Arial" panose="020B0604020202090204" pitchFamily="34" charset="0"/>
                <a:ea typeface="Arial" panose="020B0604020202090204" pitchFamily="34" charset="0"/>
                <a:cs typeface="Arial" panose="020B0604020202090204" pitchFamily="34" charset="0"/>
              </a:rPr>
              <a:t>Permissioned</a:t>
            </a:r>
            <a:r>
              <a:rPr lang="zh-CN" altLang="en-US" dirty="0">
                <a:latin typeface="Arial" panose="020B0604020202090204" pitchFamily="34" charset="0"/>
                <a:ea typeface="Arial" panose="020B0604020202090204" pitchFamily="34" charset="0"/>
                <a:cs typeface="Arial" panose="020B0604020202090204" pitchFamily="34" charset="0"/>
              </a:rPr>
              <a:t> </a:t>
            </a:r>
            <a:r>
              <a:rPr lang="en-US" altLang="zh-CN" dirty="0">
                <a:latin typeface="Arial" panose="020B0604020202090204" pitchFamily="34" charset="0"/>
                <a:ea typeface="Arial" panose="020B0604020202090204" pitchFamily="34" charset="0"/>
                <a:cs typeface="Arial" panose="020B0604020202090204" pitchFamily="34" charset="0"/>
              </a:rPr>
              <a:t>Blockchain:</a:t>
            </a:r>
            <a:r>
              <a:rPr lang="zh-CN" altLang="en-US" dirty="0">
                <a:latin typeface="Arial" panose="020B0604020202090204" pitchFamily="34" charset="0"/>
                <a:ea typeface="Arial" panose="020B0604020202090204" pitchFamily="34" charset="0"/>
                <a:cs typeface="Arial" panose="020B0604020202090204" pitchFamily="34" charset="0"/>
              </a:rPr>
              <a:t> 联盟链</a:t>
            </a:r>
            <a:r>
              <a:rPr lang="en-US" altLang="zh-CN" dirty="0">
                <a:latin typeface="Arial" panose="020B0604020202090204" pitchFamily="34" charset="0"/>
                <a:ea typeface="Arial" panose="020B0604020202090204" pitchFamily="34" charset="0"/>
                <a:cs typeface="Arial" panose="020B0604020202090204" pitchFamily="34" charset="0"/>
              </a:rPr>
              <a:t>/</a:t>
            </a:r>
            <a:r>
              <a:rPr lang="zh-CN" altLang="en-US" dirty="0">
                <a:latin typeface="Arial" panose="020B0604020202090204" pitchFamily="34" charset="0"/>
                <a:ea typeface="Arial" panose="020B0604020202090204" pitchFamily="34" charset="0"/>
                <a:cs typeface="Arial" panose="020B0604020202090204" pitchFamily="34" charset="0"/>
              </a:rPr>
              <a:t>私链</a:t>
            </a:r>
            <a:endParaRPr lang="en-US" altLang="zh-CN" dirty="0">
              <a:latin typeface="Arial" panose="020B0604020202090204" pitchFamily="34" charset="0"/>
              <a:ea typeface="Arial" panose="020B0604020202090204" pitchFamily="34" charset="0"/>
              <a:cs typeface="Arial" panose="020B0604020202090204" pitchFamily="34" charset="0"/>
            </a:endParaRPr>
          </a:p>
          <a:p>
            <a:pPr lvl="2"/>
            <a:r>
              <a:rPr lang="zh-CN" altLang="en-US" dirty="0">
                <a:latin typeface="Arial" panose="020B0604020202090204" pitchFamily="34" charset="0"/>
                <a:ea typeface="Arial" panose="020B0604020202090204" pitchFamily="34" charset="0"/>
                <a:cs typeface="Arial" panose="020B0604020202090204" pitchFamily="34" charset="0"/>
              </a:rPr>
              <a:t> </a:t>
            </a:r>
            <a:r>
              <a:rPr lang="en-US" altLang="zh-CN" dirty="0">
                <a:latin typeface="Arial" panose="020B0604020202090204" pitchFamily="34" charset="0"/>
                <a:ea typeface="Arial" panose="020B0604020202090204" pitchFamily="34" charset="0"/>
                <a:cs typeface="Arial" panose="020B0604020202090204" pitchFamily="34" charset="0"/>
              </a:rPr>
              <a:t>在一组已知的、已识别</a:t>
            </a:r>
            <a:r>
              <a:rPr lang="zh-CN" altLang="en-US" dirty="0">
                <a:latin typeface="Arial" panose="020B0604020202090204" pitchFamily="34" charset="0"/>
                <a:ea typeface="Arial" panose="020B0604020202090204" pitchFamily="34" charset="0"/>
                <a:cs typeface="Arial" panose="020B0604020202090204" pitchFamily="34" charset="0"/>
              </a:rPr>
              <a:t>的、</a:t>
            </a:r>
            <a:r>
              <a:rPr lang="en-US" altLang="zh-CN" dirty="0">
                <a:latin typeface="Arial" panose="020B0604020202090204" pitchFamily="34" charset="0"/>
                <a:ea typeface="Arial" panose="020B0604020202090204" pitchFamily="34" charset="0"/>
                <a:cs typeface="Arial" panose="020B0604020202090204" pitchFamily="34" charset="0"/>
              </a:rPr>
              <a:t>且经常经过审查的参与者中</a:t>
            </a:r>
            <a:r>
              <a:rPr lang="zh-CN" altLang="en-US" dirty="0">
                <a:latin typeface="Arial" panose="020B0604020202090204" pitchFamily="34" charset="0"/>
                <a:ea typeface="Arial" panose="020B0604020202090204" pitchFamily="34" charset="0"/>
                <a:cs typeface="Arial" panose="020B0604020202090204" pitchFamily="34" charset="0"/>
              </a:rPr>
              <a:t>进行</a:t>
            </a:r>
            <a:r>
              <a:rPr lang="en-US" altLang="zh-CN" dirty="0">
                <a:latin typeface="Arial" panose="020B0604020202090204" pitchFamily="34" charset="0"/>
                <a:ea typeface="Arial" panose="020B0604020202090204" pitchFamily="34" charset="0"/>
                <a:cs typeface="Arial" panose="020B0604020202090204" pitchFamily="34" charset="0"/>
              </a:rPr>
              <a:t>区块链</a:t>
            </a:r>
            <a:r>
              <a:rPr lang="zh-CN" altLang="en-US" dirty="0">
                <a:latin typeface="Arial" panose="020B0604020202090204" pitchFamily="34" charset="0"/>
                <a:ea typeface="Arial" panose="020B0604020202090204" pitchFamily="34" charset="0"/>
                <a:cs typeface="Arial" panose="020B0604020202090204" pitchFamily="34" charset="0"/>
              </a:rPr>
              <a:t>的</a:t>
            </a:r>
            <a:r>
              <a:rPr lang="en-US" altLang="zh-CN" dirty="0">
                <a:latin typeface="Arial" panose="020B0604020202090204" pitchFamily="34" charset="0"/>
                <a:ea typeface="Arial" panose="020B0604020202090204" pitchFamily="34" charset="0"/>
                <a:cs typeface="Arial" panose="020B0604020202090204" pitchFamily="34" charset="0"/>
              </a:rPr>
              <a:t>操作</a:t>
            </a:r>
          </a:p>
          <a:p>
            <a:pPr lvl="2"/>
            <a:r>
              <a:rPr lang="zh-CN" altLang="en-US" dirty="0">
                <a:latin typeface="Arial" panose="020B0604020202090204" pitchFamily="34" charset="0"/>
                <a:ea typeface="Arial" panose="020B0604020202090204" pitchFamily="34" charset="0"/>
                <a:cs typeface="Arial" panose="020B0604020202090204" pitchFamily="34" charset="0"/>
              </a:rPr>
              <a:t> 节点</a:t>
            </a:r>
            <a:r>
              <a:rPr lang="en-US" altLang="zh-CN" dirty="0">
                <a:latin typeface="Arial" panose="020B0604020202090204" pitchFamily="34" charset="0"/>
                <a:ea typeface="Arial" panose="020B0604020202090204" pitchFamily="34" charset="0"/>
                <a:cs typeface="Arial" panose="020B0604020202090204" pitchFamily="34" charset="0"/>
              </a:rPr>
              <a:t>具有一定的信任</a:t>
            </a:r>
            <a:r>
              <a:rPr lang="zh-CN" altLang="en-US" dirty="0">
                <a:latin typeface="Arial" panose="020B0604020202090204" pitchFamily="34" charset="0"/>
                <a:ea typeface="Arial" panose="020B0604020202090204" pitchFamily="34" charset="0"/>
                <a:cs typeface="Arial" panose="020B0604020202090204" pitchFamily="34" charset="0"/>
              </a:rPr>
              <a:t>基础</a:t>
            </a:r>
            <a:endParaRPr lang="en-US" altLang="zh-CN" dirty="0">
              <a:latin typeface="Arial" panose="020B0604020202090204" pitchFamily="34" charset="0"/>
              <a:ea typeface="Arial" panose="020B0604020202090204" pitchFamily="34" charset="0"/>
              <a:cs typeface="Arial" panose="020B0604020202090204" pitchFamily="34" charset="0"/>
            </a:endParaRPr>
          </a:p>
          <a:p>
            <a:pPr lvl="2"/>
            <a:r>
              <a:rPr lang="zh-CN" altLang="en-US" dirty="0">
                <a:latin typeface="Arial" panose="020B0604020202090204" pitchFamily="34" charset="0"/>
                <a:ea typeface="Arial" panose="020B0604020202090204" pitchFamily="34" charset="0"/>
                <a:cs typeface="Arial" panose="020B0604020202090204" pitchFamily="34" charset="0"/>
              </a:rPr>
              <a:t> </a:t>
            </a:r>
            <a:r>
              <a:rPr lang="en-US" altLang="zh-CN" dirty="0">
                <a:latin typeface="Arial" panose="020B0604020202090204" pitchFamily="34" charset="0"/>
                <a:ea typeface="Arial" panose="020B0604020202090204" pitchFamily="34" charset="0"/>
                <a:cs typeface="Arial" panose="020B0604020202090204" pitchFamily="34" charset="0"/>
              </a:rPr>
              <a:t>不需要</a:t>
            </a:r>
            <a:r>
              <a:rPr lang="zh-CN" altLang="en-US" dirty="0">
                <a:latin typeface="Arial" panose="020B0604020202090204" pitchFamily="34" charset="0"/>
                <a:ea typeface="Arial" panose="020B0604020202090204" pitchFamily="34" charset="0"/>
                <a:cs typeface="Arial" panose="020B0604020202090204" pitchFamily="34" charset="0"/>
              </a:rPr>
              <a:t>算力敏感的共识</a:t>
            </a:r>
            <a:r>
              <a:rPr lang="en-US" altLang="zh-CN" dirty="0">
                <a:latin typeface="Arial" panose="020B0604020202090204" pitchFamily="34" charset="0"/>
                <a:ea typeface="Arial" panose="020B0604020202090204" pitchFamily="34" charset="0"/>
                <a:cs typeface="Arial" panose="020B0604020202090204" pitchFamily="34" charset="0"/>
              </a:rPr>
              <a:t>机制</a:t>
            </a:r>
            <a:r>
              <a:rPr lang="zh-CN" altLang="en-US" dirty="0">
                <a:latin typeface="Arial" panose="020B0604020202090204" pitchFamily="34" charset="0"/>
                <a:ea typeface="Arial" panose="020B0604020202090204" pitchFamily="34" charset="0"/>
                <a:cs typeface="Arial" panose="020B0604020202090204" pitchFamily="34" charset="0"/>
              </a:rPr>
              <a:t>，</a:t>
            </a:r>
            <a:r>
              <a:rPr lang="en-US" altLang="zh-CN" dirty="0">
                <a:latin typeface="Arial" panose="020B0604020202090204" pitchFamily="34" charset="0"/>
                <a:ea typeface="Arial" panose="020B0604020202090204" pitchFamily="34" charset="0"/>
                <a:cs typeface="Arial" panose="020B0604020202090204" pitchFamily="34" charset="0"/>
              </a:rPr>
              <a:t>BFT</a:t>
            </a:r>
            <a:r>
              <a:rPr lang="zh-CN" altLang="en-US" dirty="0">
                <a:latin typeface="Arial" panose="020B0604020202090204" pitchFamily="34" charset="0"/>
                <a:ea typeface="Arial" panose="020B0604020202090204" pitchFamily="34" charset="0"/>
                <a:cs typeface="Arial" panose="020B0604020202090204" pitchFamily="34" charset="0"/>
              </a:rPr>
              <a:t> 类型的共识机制比较适合</a:t>
            </a:r>
            <a:endParaRPr lang="en-US" altLang="zh-CN" dirty="0">
              <a:latin typeface="Arial" panose="020B0604020202090204" pitchFamily="34" charset="0"/>
              <a:ea typeface="Arial" panose="020B0604020202090204" pitchFamily="34" charset="0"/>
              <a:cs typeface="Arial" panose="020B0604020202090204" pitchFamily="34" charset="0"/>
            </a:endParaRPr>
          </a:p>
          <a:p>
            <a:pPr lvl="1"/>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1000" y="152400"/>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ts val="3600"/>
              </a:lnSpc>
              <a:spcBef>
                <a:spcPct val="0"/>
              </a:spcBef>
              <a:spcAft>
                <a:spcPct val="0"/>
              </a:spcAft>
              <a:buClrTx/>
              <a:buSzTx/>
              <a:buFontTx/>
              <a:buNone/>
              <a:defRPr/>
            </a:pPr>
            <a:r>
              <a:rPr kumimoji="0" lang="zh-CN" altLang="en-US" sz="3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课程大纲</a:t>
            </a:r>
          </a:p>
        </p:txBody>
      </p:sp>
      <p:sp>
        <p:nvSpPr>
          <p:cNvPr id="5" name="内容占位符 2"/>
          <p:cNvSpPr>
            <a:spLocks noGrp="1"/>
          </p:cNvSpPr>
          <p:nvPr>
            <p:ph idx="1"/>
          </p:nvPr>
        </p:nvSpPr>
        <p:spPr>
          <a:xfrm>
            <a:off x="270910" y="1180618"/>
            <a:ext cx="8745767" cy="5254905"/>
          </a:xfrm>
        </p:spPr>
        <p:txBody>
          <a:bodyPr/>
          <a:lstStyle/>
          <a:p>
            <a:r>
              <a:rPr lang="en-US" altLang="zh-CN" sz="1800" b="1" dirty="0">
                <a:solidFill>
                  <a:schemeClr val="accent1"/>
                </a:solidFill>
                <a:latin typeface="微软雅黑" panose="020B0503020204020204" pitchFamily="34" charset="-122"/>
                <a:ea typeface="微软雅黑" panose="020B0503020204020204" pitchFamily="34" charset="-122"/>
              </a:rPr>
              <a:t>Week-1 	9</a:t>
            </a:r>
            <a:r>
              <a:rPr lang="zh-CN" altLang="en-US" sz="1800" b="1" dirty="0">
                <a:solidFill>
                  <a:schemeClr val="accent1"/>
                </a:solidFill>
                <a:latin typeface="微软雅黑" panose="020B0503020204020204" pitchFamily="34" charset="-122"/>
                <a:ea typeface="微软雅黑" panose="020B0503020204020204" pitchFamily="34" charset="-122"/>
              </a:rPr>
              <a:t>月</a:t>
            </a:r>
            <a:r>
              <a:rPr lang="en-US" altLang="zh-CN" sz="1800" b="1" dirty="0">
                <a:solidFill>
                  <a:schemeClr val="accent1"/>
                </a:solidFill>
                <a:latin typeface="微软雅黑" panose="020B0503020204020204" pitchFamily="34" charset="-122"/>
                <a:ea typeface="微软雅黑" panose="020B0503020204020204" pitchFamily="34" charset="-122"/>
              </a:rPr>
              <a:t>2</a:t>
            </a:r>
            <a:r>
              <a:rPr lang="zh-CN" altLang="en-US" sz="1800" b="1" dirty="0">
                <a:solidFill>
                  <a:schemeClr val="accent1"/>
                </a:solidFill>
                <a:latin typeface="微软雅黑" panose="020B0503020204020204" pitchFamily="34" charset="-122"/>
                <a:ea typeface="微软雅黑" panose="020B0503020204020204" pitchFamily="34" charset="-122"/>
              </a:rPr>
              <a:t>日   </a:t>
            </a:r>
            <a:r>
              <a:rPr lang="en-US" altLang="zh-CN" sz="1800" b="1" dirty="0">
                <a:solidFill>
                  <a:schemeClr val="accent1"/>
                </a:solidFill>
                <a:latin typeface="微软雅黑" panose="020B0503020204020204" pitchFamily="34" charset="-122"/>
                <a:ea typeface="微软雅黑" panose="020B0503020204020204" pitchFamily="34" charset="-122"/>
              </a:rPr>
              <a:t>	</a:t>
            </a:r>
            <a:r>
              <a:rPr lang="zh-CN" altLang="en-US" sz="1800" b="1" dirty="0">
                <a:solidFill>
                  <a:schemeClr val="accent1"/>
                </a:solidFill>
                <a:latin typeface="微软雅黑" panose="020B0503020204020204" pitchFamily="34" charset="-122"/>
                <a:ea typeface="微软雅黑" panose="020B0503020204020204" pitchFamily="34" charset="-122"/>
              </a:rPr>
              <a:t>课程介绍，与区块链落地应用；比特币前传</a:t>
            </a:r>
            <a:endParaRPr lang="en-US" altLang="zh-CN" sz="1800" b="1" dirty="0">
              <a:solidFill>
                <a:schemeClr val="accent1"/>
              </a:solidFill>
              <a:latin typeface="微软雅黑" panose="020B0503020204020204" pitchFamily="34" charset="-122"/>
              <a:ea typeface="微软雅黑" panose="020B0503020204020204" pitchFamily="34" charset="-122"/>
            </a:endParaRPr>
          </a:p>
          <a:p>
            <a:r>
              <a:rPr lang="en-US" altLang="zh-CN" sz="2200" b="1" dirty="0">
                <a:solidFill>
                  <a:srgbClr val="C00000"/>
                </a:solidFill>
                <a:latin typeface="微软雅黑" panose="020B0503020204020204" pitchFamily="34" charset="-122"/>
                <a:ea typeface="微软雅黑" panose="020B0503020204020204" pitchFamily="34" charset="-122"/>
              </a:rPr>
              <a:t>Part-1:</a:t>
            </a:r>
            <a:r>
              <a:rPr lang="zh-CN" altLang="en-US" sz="2200" b="1" dirty="0">
                <a:solidFill>
                  <a:srgbClr val="C00000"/>
                </a:solidFill>
                <a:latin typeface="微软雅黑" panose="020B0503020204020204" pitchFamily="34" charset="-122"/>
                <a:ea typeface="微软雅黑" panose="020B0503020204020204" pitchFamily="34" charset="-122"/>
              </a:rPr>
              <a:t>  比特币与以太坊基础知识部分</a:t>
            </a:r>
          </a:p>
          <a:p>
            <a:pPr lvl="1">
              <a:lnSpc>
                <a:spcPct val="150000"/>
              </a:lnSpc>
            </a:pPr>
            <a:r>
              <a:rPr lang="en-US" altLang="zh-CN" sz="1800" b="1" dirty="0">
                <a:latin typeface="微软雅黑" panose="020B0503020204020204" pitchFamily="34" charset="-122"/>
                <a:ea typeface="微软雅黑" panose="020B0503020204020204" pitchFamily="34" charset="-122"/>
              </a:rPr>
              <a:t>Week-2, 	9</a:t>
            </a:r>
            <a:r>
              <a:rPr lang="zh-CN" altLang="en-US" sz="1800" b="1" dirty="0">
                <a:latin typeface="微软雅黑" panose="020B0503020204020204" pitchFamily="34" charset="-122"/>
                <a:ea typeface="微软雅黑" panose="020B0503020204020204" pitchFamily="34" charset="-122"/>
              </a:rPr>
              <a:t>月</a:t>
            </a:r>
            <a:r>
              <a:rPr lang="en-US" altLang="zh-CN" sz="1800" b="1" dirty="0">
                <a:latin typeface="微软雅黑" panose="020B0503020204020204" pitchFamily="34" charset="-122"/>
                <a:ea typeface="微软雅黑" panose="020B0503020204020204" pitchFamily="34" charset="-122"/>
              </a:rPr>
              <a:t>9</a:t>
            </a:r>
            <a:r>
              <a:rPr lang="zh-CN" altLang="en-US" sz="1800" b="1" dirty="0">
                <a:latin typeface="微软雅黑" panose="020B0503020204020204" pitchFamily="34" charset="-122"/>
                <a:ea typeface="微软雅黑" panose="020B0503020204020204" pitchFamily="34" charset="-122"/>
              </a:rPr>
              <a:t>日 </a:t>
            </a:r>
            <a:r>
              <a:rPr lang="en-US" altLang="zh-CN" sz="1800" b="1" dirty="0">
                <a:latin typeface="微软雅黑" panose="020B0503020204020204" pitchFamily="34" charset="-122"/>
                <a:ea typeface="微软雅黑" panose="020B0503020204020204" pitchFamily="34" charset="-122"/>
              </a:rPr>
              <a:t>		Bitcoin</a:t>
            </a:r>
            <a:r>
              <a:rPr lang="zh-CN" altLang="en-US" sz="1800" b="1" dirty="0">
                <a:latin typeface="微软雅黑" panose="020B0503020204020204" pitchFamily="34" charset="-122"/>
                <a:ea typeface="微软雅黑" panose="020B0503020204020204" pitchFamily="34" charset="-122"/>
              </a:rPr>
              <a:t> 的密码学基础</a:t>
            </a:r>
          </a:p>
          <a:p>
            <a:pPr lvl="1">
              <a:lnSpc>
                <a:spcPct val="150000"/>
              </a:lnSpc>
            </a:pPr>
            <a:r>
              <a:rPr lang="en-US" altLang="zh-CN" sz="1800" b="1" dirty="0">
                <a:latin typeface="微软雅黑" panose="020B0503020204020204" pitchFamily="34" charset="-122"/>
                <a:ea typeface="微软雅黑" panose="020B0503020204020204" pitchFamily="34" charset="-122"/>
              </a:rPr>
              <a:t>Week-3, 	9</a:t>
            </a:r>
            <a:r>
              <a:rPr lang="zh-CN" altLang="en-US" sz="1800" b="1" dirty="0">
                <a:latin typeface="微软雅黑" panose="020B0503020204020204" pitchFamily="34" charset="-122"/>
                <a:ea typeface="微软雅黑" panose="020B0503020204020204" pitchFamily="34" charset="-122"/>
              </a:rPr>
              <a:t>月</a:t>
            </a:r>
            <a:r>
              <a:rPr lang="en-US" altLang="zh-CN" sz="1800" b="1" dirty="0">
                <a:latin typeface="微软雅黑" panose="020B0503020204020204" pitchFamily="34" charset="-122"/>
                <a:ea typeface="微软雅黑" panose="020B0503020204020204" pitchFamily="34" charset="-122"/>
              </a:rPr>
              <a:t>16</a:t>
            </a:r>
            <a:r>
              <a:rPr lang="zh-CN" altLang="en-US" sz="1800" b="1" dirty="0">
                <a:latin typeface="微软雅黑" panose="020B0503020204020204" pitchFamily="34" charset="-122"/>
                <a:ea typeface="微软雅黑" panose="020B0503020204020204" pitchFamily="34" charset="-122"/>
              </a:rPr>
              <a:t>日 </a:t>
            </a:r>
            <a:r>
              <a:rPr lang="en-US" altLang="zh-CN" sz="1800" b="1" dirty="0">
                <a:latin typeface="微软雅黑" panose="020B0503020204020204" pitchFamily="34" charset="-122"/>
                <a:ea typeface="微软雅黑" panose="020B0503020204020204" pitchFamily="34" charset="-122"/>
              </a:rPr>
              <a:t>	Bitcoin</a:t>
            </a:r>
            <a:r>
              <a:rPr lang="zh-CN" altLang="en-US" sz="1800" b="1" dirty="0">
                <a:latin typeface="微软雅黑" panose="020B0503020204020204" pitchFamily="34" charset="-122"/>
                <a:ea typeface="微软雅黑" panose="020B0503020204020204" pitchFamily="34" charset="-122"/>
              </a:rPr>
              <a:t> 的数据结构</a:t>
            </a:r>
            <a:r>
              <a:rPr lang="en-US" altLang="zh-CN" sz="1800" b="1" dirty="0">
                <a:latin typeface="微软雅黑" panose="020B0503020204020204" pitchFamily="34" charset="-122"/>
                <a:ea typeface="微软雅黑" panose="020B0503020204020204" pitchFamily="34" charset="-122"/>
              </a:rPr>
              <a:t>		</a:t>
            </a:r>
            <a:endParaRPr lang="zh-CN" altLang="en-US" sz="1800" b="1" dirty="0">
              <a:latin typeface="微软雅黑" panose="020B0503020204020204" pitchFamily="34" charset="-122"/>
              <a:ea typeface="微软雅黑" panose="020B0503020204020204" pitchFamily="34" charset="-122"/>
            </a:endParaRPr>
          </a:p>
          <a:p>
            <a:pPr lvl="1">
              <a:lnSpc>
                <a:spcPct val="150000"/>
              </a:lnSpc>
            </a:pPr>
            <a:r>
              <a:rPr lang="en-US" altLang="zh-CN" sz="1800" b="1" dirty="0">
                <a:latin typeface="微软雅黑" panose="020B0503020204020204" pitchFamily="34" charset="-122"/>
                <a:ea typeface="微软雅黑" panose="020B0503020204020204" pitchFamily="34" charset="-122"/>
              </a:rPr>
              <a:t>Week-4, 	9</a:t>
            </a:r>
            <a:r>
              <a:rPr lang="zh-CN" altLang="en-US" sz="1800" b="1" dirty="0">
                <a:latin typeface="微软雅黑" panose="020B0503020204020204" pitchFamily="34" charset="-122"/>
                <a:ea typeface="微软雅黑" panose="020B0503020204020204" pitchFamily="34" charset="-122"/>
              </a:rPr>
              <a:t>月</a:t>
            </a:r>
            <a:r>
              <a:rPr lang="en-US" altLang="zh-CN" sz="1800" b="1" dirty="0">
                <a:latin typeface="微软雅黑" panose="020B0503020204020204" pitchFamily="34" charset="-122"/>
                <a:ea typeface="微软雅黑" panose="020B0503020204020204" pitchFamily="34" charset="-122"/>
              </a:rPr>
              <a:t>23</a:t>
            </a:r>
            <a:r>
              <a:rPr lang="zh-CN" altLang="en-US" sz="1800" b="1" dirty="0">
                <a:latin typeface="微软雅黑" panose="020B0503020204020204" pitchFamily="34" charset="-122"/>
                <a:ea typeface="微软雅黑" panose="020B0503020204020204" pitchFamily="34" charset="-122"/>
              </a:rPr>
              <a:t>日 </a:t>
            </a:r>
            <a:r>
              <a:rPr lang="en-US" altLang="zh-CN" sz="1800" b="1" dirty="0">
                <a:latin typeface="微软雅黑" panose="020B0503020204020204" pitchFamily="34" charset="-122"/>
                <a:ea typeface="微软雅黑" panose="020B0503020204020204" pitchFamily="34" charset="-122"/>
              </a:rPr>
              <a:t>	Bitcoin</a:t>
            </a:r>
            <a:r>
              <a:rPr lang="zh-CN" altLang="en-US" sz="1800" b="1" dirty="0">
                <a:latin typeface="微软雅黑" panose="020B0503020204020204" pitchFamily="34" charset="-122"/>
                <a:ea typeface="微软雅黑" panose="020B0503020204020204" pitchFamily="34" charset="-122"/>
              </a:rPr>
              <a:t> 运行机制：共识机制</a:t>
            </a:r>
          </a:p>
          <a:p>
            <a:pPr lvl="1">
              <a:lnSpc>
                <a:spcPct val="150000"/>
              </a:lnSpc>
            </a:pPr>
            <a:r>
              <a:rPr lang="en-US" altLang="zh-CN" sz="1800" b="1" dirty="0">
                <a:latin typeface="微软雅黑" panose="020B0503020204020204" pitchFamily="34" charset="-122"/>
                <a:ea typeface="微软雅黑" panose="020B0503020204020204" pitchFamily="34" charset="-122"/>
              </a:rPr>
              <a:t>Week-5, 	9</a:t>
            </a:r>
            <a:r>
              <a:rPr lang="zh-CN" altLang="en-US" sz="1800" b="1" dirty="0">
                <a:latin typeface="微软雅黑" panose="020B0503020204020204" pitchFamily="34" charset="-122"/>
                <a:ea typeface="微软雅黑" panose="020B0503020204020204" pitchFamily="34" charset="-122"/>
              </a:rPr>
              <a:t>月</a:t>
            </a:r>
            <a:r>
              <a:rPr lang="en-US" altLang="zh-CN" sz="1800" b="1" dirty="0">
                <a:latin typeface="微软雅黑" panose="020B0503020204020204" pitchFamily="34" charset="-122"/>
                <a:ea typeface="微软雅黑" panose="020B0503020204020204" pitchFamily="34" charset="-122"/>
              </a:rPr>
              <a:t>30</a:t>
            </a:r>
            <a:r>
              <a:rPr lang="zh-CN" altLang="en-US" sz="1800" b="1" dirty="0">
                <a:latin typeface="微软雅黑" panose="020B0503020204020204" pitchFamily="34" charset="-122"/>
                <a:ea typeface="微软雅黑" panose="020B0503020204020204" pitchFamily="34" charset="-122"/>
              </a:rPr>
              <a:t>日 </a:t>
            </a: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比特币的挖矿、区块链的分叉原理</a:t>
            </a:r>
            <a:endParaRPr lang="en-US" altLang="zh-CN" sz="1800" b="1" dirty="0">
              <a:latin typeface="微软雅黑" panose="020B0503020204020204" pitchFamily="34" charset="-122"/>
              <a:ea typeface="微软雅黑" panose="020B0503020204020204" pitchFamily="34" charset="-122"/>
            </a:endParaRPr>
          </a:p>
          <a:p>
            <a:pPr lvl="1">
              <a:lnSpc>
                <a:spcPct val="150000"/>
              </a:lnSpc>
            </a:pPr>
            <a:r>
              <a:rPr lang="en-US" altLang="zh-CN" sz="1800" b="1" dirty="0">
                <a:latin typeface="微软雅黑" panose="020B0503020204020204" pitchFamily="34" charset="-122"/>
                <a:ea typeface="微软雅黑" panose="020B0503020204020204" pitchFamily="34" charset="-122"/>
              </a:rPr>
              <a:t>Week-6, 	10</a:t>
            </a:r>
            <a:r>
              <a:rPr lang="zh-CN" altLang="en-US" sz="1800" b="1" dirty="0">
                <a:latin typeface="微软雅黑" panose="020B0503020204020204" pitchFamily="34" charset="-122"/>
                <a:ea typeface="微软雅黑" panose="020B0503020204020204" pitchFamily="34" charset="-122"/>
              </a:rPr>
              <a:t>月</a:t>
            </a:r>
            <a:r>
              <a:rPr lang="en-US" altLang="zh-CN" sz="1800" b="1" dirty="0">
                <a:latin typeface="微软雅黑" panose="020B0503020204020204" pitchFamily="34" charset="-122"/>
                <a:ea typeface="微软雅黑" panose="020B0503020204020204" pitchFamily="34" charset="-122"/>
              </a:rPr>
              <a:t>7</a:t>
            </a:r>
            <a:r>
              <a:rPr lang="zh-CN" altLang="en-US" sz="1800" b="1" dirty="0">
                <a:latin typeface="微软雅黑" panose="020B0503020204020204" pitchFamily="34" charset="-122"/>
                <a:ea typeface="微软雅黑" panose="020B0503020204020204" pitchFamily="34" charset="-122"/>
              </a:rPr>
              <a:t>日 </a:t>
            </a: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比特币的 安全机制、激励策略 与 比特币社区</a:t>
            </a:r>
            <a:endParaRPr lang="en-US" altLang="zh-CN" sz="1800" b="1" dirty="0">
              <a:latin typeface="微软雅黑" panose="020B0503020204020204" pitchFamily="34" charset="-122"/>
              <a:ea typeface="微软雅黑" panose="020B0503020204020204" pitchFamily="34" charset="-122"/>
            </a:endParaRPr>
          </a:p>
          <a:p>
            <a:pPr lvl="1">
              <a:lnSpc>
                <a:spcPct val="150000"/>
              </a:lnSpc>
            </a:pPr>
            <a:r>
              <a:rPr lang="en-US" altLang="zh-CN" sz="1800" b="1" dirty="0">
                <a:latin typeface="微软雅黑" panose="020B0503020204020204" pitchFamily="34" charset="-122"/>
                <a:ea typeface="微软雅黑" panose="020B0503020204020204" pitchFamily="34" charset="-122"/>
              </a:rPr>
              <a:t>Week-7, 	10</a:t>
            </a:r>
            <a:r>
              <a:rPr lang="zh-CN" altLang="en-US" sz="1800" b="1" dirty="0">
                <a:latin typeface="微软雅黑" panose="020B0503020204020204" pitchFamily="34" charset="-122"/>
                <a:ea typeface="微软雅黑" panose="020B0503020204020204" pitchFamily="34" charset="-122"/>
              </a:rPr>
              <a:t>月</a:t>
            </a:r>
            <a:r>
              <a:rPr lang="en-US" altLang="zh-CN" sz="1800" b="1" dirty="0">
                <a:latin typeface="微软雅黑" panose="020B0503020204020204" pitchFamily="34" charset="-122"/>
                <a:ea typeface="微软雅黑" panose="020B0503020204020204" pitchFamily="34" charset="-122"/>
              </a:rPr>
              <a:t>14</a:t>
            </a:r>
            <a:r>
              <a:rPr lang="zh-CN" altLang="en-US" sz="1800" b="1" dirty="0">
                <a:latin typeface="微软雅黑" panose="020B0503020204020204" pitchFamily="34" charset="-122"/>
                <a:ea typeface="微软雅黑" panose="020B0503020204020204" pitchFamily="34" charset="-122"/>
              </a:rPr>
              <a:t>日 </a:t>
            </a: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以太坊概述、数据结构 与 共识机制</a:t>
            </a:r>
          </a:p>
          <a:p>
            <a:pPr lvl="1">
              <a:lnSpc>
                <a:spcPct val="150000"/>
              </a:lnSpc>
            </a:pPr>
            <a:r>
              <a:rPr lang="en-US" altLang="zh-CN" sz="1800" b="1" dirty="0">
                <a:latin typeface="微软雅黑" panose="020B0503020204020204" pitchFamily="34" charset="-122"/>
                <a:ea typeface="微软雅黑" panose="020B0503020204020204" pitchFamily="34" charset="-122"/>
              </a:rPr>
              <a:t>Week-8, 	10</a:t>
            </a:r>
            <a:r>
              <a:rPr lang="zh-CN" altLang="en-US" sz="1800" b="1" dirty="0">
                <a:latin typeface="微软雅黑" panose="020B0503020204020204" pitchFamily="34" charset="-122"/>
                <a:ea typeface="微软雅黑" panose="020B0503020204020204" pitchFamily="34" charset="-122"/>
              </a:rPr>
              <a:t>月</a:t>
            </a:r>
            <a:r>
              <a:rPr lang="en-US" altLang="zh-CN" sz="1800" b="1" dirty="0">
                <a:latin typeface="微软雅黑" panose="020B0503020204020204" pitchFamily="34" charset="-122"/>
                <a:ea typeface="微软雅黑" panose="020B0503020204020204" pitchFamily="34" charset="-122"/>
              </a:rPr>
              <a:t>21</a:t>
            </a:r>
            <a:r>
              <a:rPr lang="zh-CN" altLang="en-US" sz="1800" b="1" dirty="0">
                <a:latin typeface="微软雅黑" panose="020B0503020204020204" pitchFamily="34" charset="-122"/>
                <a:ea typeface="微软雅黑" panose="020B0503020204020204" pitchFamily="34" charset="-122"/>
              </a:rPr>
              <a:t>日 </a:t>
            </a: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以太坊 与 区块链智能合约</a:t>
            </a:r>
            <a:endParaRPr lang="en-US" altLang="zh-CN" sz="1800" b="1" dirty="0">
              <a:latin typeface="微软雅黑" panose="020B0503020204020204" pitchFamily="34" charset="-122"/>
              <a:ea typeface="微软雅黑" panose="020B0503020204020204" pitchFamily="34" charset="-122"/>
            </a:endParaRPr>
          </a:p>
          <a:p>
            <a:pPr lvl="1">
              <a:lnSpc>
                <a:spcPct val="150000"/>
              </a:lnSpc>
            </a:pPr>
            <a:r>
              <a:rPr lang="en-US" altLang="zh-CN" sz="1800" b="1" dirty="0">
                <a:latin typeface="微软雅黑" panose="020B0503020204020204" pitchFamily="34" charset="-122"/>
                <a:ea typeface="微软雅黑" panose="020B0503020204020204" pitchFamily="34" charset="-122"/>
              </a:rPr>
              <a:t>Week-9, 	10</a:t>
            </a:r>
            <a:r>
              <a:rPr lang="zh-CN" altLang="en-US" sz="1800" b="1" dirty="0">
                <a:latin typeface="微软雅黑" panose="020B0503020204020204" pitchFamily="34" charset="-122"/>
                <a:ea typeface="微软雅黑" panose="020B0503020204020204" pitchFamily="34" charset="-122"/>
              </a:rPr>
              <a:t>月</a:t>
            </a:r>
            <a:r>
              <a:rPr lang="en-US" altLang="zh-CN" sz="1800" b="1" dirty="0">
                <a:latin typeface="微软雅黑" panose="020B0503020204020204" pitchFamily="34" charset="-122"/>
                <a:ea typeface="微软雅黑" panose="020B0503020204020204" pitchFamily="34" charset="-122"/>
              </a:rPr>
              <a:t>28</a:t>
            </a:r>
            <a:r>
              <a:rPr lang="zh-CN" altLang="en-US" sz="1800" b="1" dirty="0">
                <a:latin typeface="微软雅黑" panose="020B0503020204020204" pitchFamily="34" charset="-122"/>
                <a:ea typeface="微软雅黑" panose="020B0503020204020204" pitchFamily="34" charset="-122"/>
              </a:rPr>
              <a:t>日 </a:t>
            </a: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区块链网络、匿名、与监管</a:t>
            </a: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  </a:t>
            </a:r>
          </a:p>
          <a:p>
            <a:pPr lvl="1">
              <a:lnSpc>
                <a:spcPct val="150000"/>
              </a:lnSpc>
            </a:pPr>
            <a:r>
              <a:rPr lang="en-US" altLang="zh-CN" sz="1800" b="1" dirty="0">
                <a:solidFill>
                  <a:srgbClr val="00C000"/>
                </a:solidFill>
                <a:latin typeface="微软雅黑" panose="020B0503020204020204" pitchFamily="34" charset="-122"/>
                <a:ea typeface="微软雅黑" panose="020B0503020204020204" pitchFamily="34" charset="-122"/>
              </a:rPr>
              <a:t>Week-10, 11</a:t>
            </a:r>
            <a:r>
              <a:rPr lang="zh-CN" altLang="en-US" sz="1800" b="1" dirty="0">
                <a:solidFill>
                  <a:srgbClr val="00C000"/>
                </a:solidFill>
                <a:latin typeface="微软雅黑" panose="020B0503020204020204" pitchFamily="34" charset="-122"/>
                <a:ea typeface="微软雅黑" panose="020B0503020204020204" pitchFamily="34" charset="-122"/>
              </a:rPr>
              <a:t>月</a:t>
            </a:r>
            <a:r>
              <a:rPr lang="en-US" altLang="zh-CN" sz="1800" b="1" dirty="0">
                <a:solidFill>
                  <a:srgbClr val="00C000"/>
                </a:solidFill>
                <a:latin typeface="微软雅黑" panose="020B0503020204020204" pitchFamily="34" charset="-122"/>
                <a:ea typeface="微软雅黑" panose="020B0503020204020204" pitchFamily="34" charset="-122"/>
              </a:rPr>
              <a:t>4</a:t>
            </a:r>
            <a:r>
              <a:rPr lang="zh-CN" altLang="en-US" sz="1800" b="1" dirty="0">
                <a:solidFill>
                  <a:srgbClr val="00C000"/>
                </a:solidFill>
                <a:latin typeface="微软雅黑" panose="020B0503020204020204" pitchFamily="34" charset="-122"/>
                <a:ea typeface="微软雅黑" panose="020B0503020204020204" pitchFamily="34" charset="-122"/>
              </a:rPr>
              <a:t>日 </a:t>
            </a:r>
            <a:r>
              <a:rPr lang="en-US" altLang="zh-CN" sz="1800" b="1" dirty="0">
                <a:solidFill>
                  <a:srgbClr val="00C000"/>
                </a:solidFill>
                <a:latin typeface="微软雅黑" panose="020B0503020204020204" pitchFamily="34" charset="-122"/>
                <a:ea typeface="微软雅黑" panose="020B0503020204020204" pitchFamily="34" charset="-122"/>
              </a:rPr>
              <a:t>	</a:t>
            </a:r>
            <a:r>
              <a:rPr lang="zh-CN" altLang="en-US" sz="1800" b="1" dirty="0">
                <a:solidFill>
                  <a:srgbClr val="00C000"/>
                </a:solidFill>
                <a:latin typeface="微软雅黑" panose="020B0503020204020204" pitchFamily="34" charset="-122"/>
                <a:ea typeface="微软雅黑" panose="020B0503020204020204" pitchFamily="34" charset="-122"/>
              </a:rPr>
              <a:t>考试周（不上课）</a:t>
            </a:r>
            <a:endParaRPr lang="zh-CN" altLang="en-US" sz="1800" b="1" dirty="0">
              <a:solidFill>
                <a:srgbClr val="0432FF"/>
              </a:solidFill>
              <a:latin typeface="微软雅黑" panose="020B0503020204020204" pitchFamily="34" charset="-122"/>
              <a:ea typeface="微软雅黑" panose="020B0503020204020204" pitchFamily="34" charset="-122"/>
            </a:endParaRPr>
          </a:p>
          <a:p>
            <a:endParaRPr lang="zh-CN" altLang="en-US" sz="1400" b="1" dirty="0"/>
          </a:p>
        </p:txBody>
      </p:sp>
      <p:pic>
        <p:nvPicPr>
          <p:cNvPr id="6" name="Picture 5"/>
          <p:cNvPicPr>
            <a:picLocks noChangeAspect="1"/>
          </p:cNvPicPr>
          <p:nvPr/>
        </p:nvPicPr>
        <p:blipFill>
          <a:blip r:embed="rId3"/>
          <a:stretch>
            <a:fillRect/>
          </a:stretch>
        </p:blipFill>
        <p:spPr>
          <a:xfrm>
            <a:off x="72967" y="3069603"/>
            <a:ext cx="616066" cy="36213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en-US" dirty="0"/>
          </a:p>
        </p:txBody>
      </p:sp>
      <p:sp>
        <p:nvSpPr>
          <p:cNvPr id="3" name="Content Placeholder 2"/>
          <p:cNvSpPr>
            <a:spLocks noGrp="1"/>
          </p:cNvSpPr>
          <p:nvPr>
            <p:ph idx="1"/>
          </p:nvPr>
        </p:nvSpPr>
        <p:spPr/>
        <p:txBody>
          <a:bodyPr/>
          <a:lstStyle/>
          <a:p>
            <a:r>
              <a:rPr lang="en-US" altLang="zh-CN" dirty="0"/>
              <a:t>Part</a:t>
            </a:r>
            <a:r>
              <a:rPr lang="zh-CN" altLang="en-US" dirty="0"/>
              <a:t> </a:t>
            </a:r>
            <a:r>
              <a:rPr lang="en-US" altLang="zh-CN" dirty="0"/>
              <a:t>1:</a:t>
            </a:r>
            <a:r>
              <a:rPr lang="zh-CN" altLang="en-US" dirty="0"/>
              <a:t> </a:t>
            </a:r>
            <a:r>
              <a:rPr lang="en-US" altLang="zh-CN" dirty="0"/>
              <a:t>What</a:t>
            </a:r>
            <a:r>
              <a:rPr lang="zh-CN" altLang="en-US" dirty="0"/>
              <a:t> </a:t>
            </a:r>
            <a:r>
              <a:rPr lang="en-US" altLang="zh-CN" dirty="0"/>
              <a:t>is</a:t>
            </a:r>
            <a:r>
              <a:rPr lang="zh-CN" altLang="en-US" dirty="0"/>
              <a:t> </a:t>
            </a:r>
            <a:r>
              <a:rPr lang="en-US" altLang="zh-CN" dirty="0"/>
              <a:t>Consensus</a:t>
            </a:r>
          </a:p>
          <a:p>
            <a:endParaRPr lang="en-US" dirty="0"/>
          </a:p>
          <a:p>
            <a:r>
              <a:rPr lang="en-US" altLang="zh-CN" dirty="0">
                <a:solidFill>
                  <a:srgbClr val="C00000"/>
                </a:solidFill>
              </a:rPr>
              <a:t>Part</a:t>
            </a:r>
            <a:r>
              <a:rPr lang="zh-CN" altLang="en-US" dirty="0">
                <a:solidFill>
                  <a:srgbClr val="C00000"/>
                </a:solidFill>
              </a:rPr>
              <a:t> </a:t>
            </a:r>
            <a:r>
              <a:rPr lang="en-US" altLang="zh-CN" dirty="0">
                <a:solidFill>
                  <a:srgbClr val="C00000"/>
                </a:solidFill>
              </a:rPr>
              <a:t>2: Why</a:t>
            </a:r>
            <a:r>
              <a:rPr lang="zh-CN" altLang="en-US" dirty="0">
                <a:solidFill>
                  <a:srgbClr val="C00000"/>
                </a:solidFill>
              </a:rPr>
              <a:t> </a:t>
            </a:r>
            <a:r>
              <a:rPr lang="en-US" altLang="zh-CN" dirty="0">
                <a:solidFill>
                  <a:srgbClr val="C00000"/>
                </a:solidFill>
              </a:rPr>
              <a:t>Bitcoin</a:t>
            </a:r>
            <a:r>
              <a:rPr lang="zh-CN" altLang="en-US" dirty="0">
                <a:solidFill>
                  <a:srgbClr val="C00000"/>
                </a:solidFill>
              </a:rPr>
              <a:t> </a:t>
            </a:r>
            <a:r>
              <a:rPr lang="en-US" altLang="zh-CN" dirty="0">
                <a:solidFill>
                  <a:srgbClr val="C00000"/>
                </a:solidFill>
              </a:rPr>
              <a:t>needs</a:t>
            </a:r>
            <a:r>
              <a:rPr lang="zh-CN" altLang="en-US" dirty="0">
                <a:solidFill>
                  <a:srgbClr val="C00000"/>
                </a:solidFill>
              </a:rPr>
              <a:t> </a:t>
            </a:r>
            <a:r>
              <a:rPr lang="en-US" altLang="zh-CN" dirty="0">
                <a:solidFill>
                  <a:srgbClr val="C00000"/>
                </a:solidFill>
              </a:rPr>
              <a:t>Consensus</a:t>
            </a:r>
          </a:p>
          <a:p>
            <a:pPr lvl="1">
              <a:lnSpc>
                <a:spcPct val="150000"/>
              </a:lnSpc>
            </a:pPr>
            <a:r>
              <a:rPr lang="zh-CN" altLang="en-US" sz="2400" b="1" dirty="0">
                <a:latin typeface="Arial Hebrew" charset="-79"/>
                <a:ea typeface="Arial Hebrew" charset="-79"/>
                <a:cs typeface="Arial Hebrew" charset="-79"/>
              </a:rPr>
              <a:t>拜占庭将军问题 </a:t>
            </a:r>
            <a:r>
              <a:rPr lang="en-US" altLang="zh-CN" sz="2400" b="1" dirty="0">
                <a:latin typeface="Arial Hebrew" charset="-79"/>
                <a:ea typeface="Arial Hebrew" charset="-79"/>
                <a:cs typeface="Arial Hebrew" charset="-79"/>
              </a:rPr>
              <a:t>&amp;</a:t>
            </a:r>
            <a:r>
              <a:rPr lang="zh-CN" altLang="en-US" sz="2400" b="1" dirty="0">
                <a:latin typeface="Arial Hebrew" charset="-79"/>
                <a:ea typeface="Arial Hebrew" charset="-79"/>
                <a:cs typeface="Arial Hebrew" charset="-79"/>
              </a:rPr>
              <a:t> 拜占庭容错算法</a:t>
            </a:r>
            <a:endParaRPr lang="en-US" altLang="zh-CN" sz="2400" b="1" dirty="0">
              <a:latin typeface="Arial Hebrew" charset="-79"/>
              <a:ea typeface="Arial Hebrew" charset="-79"/>
              <a:cs typeface="Arial Hebrew" charset="-79"/>
            </a:endParaRPr>
          </a:p>
          <a:p>
            <a:pPr lvl="1">
              <a:lnSpc>
                <a:spcPct val="150000"/>
              </a:lnSpc>
            </a:pPr>
            <a:r>
              <a:rPr lang="zh-CN" altLang="en-US" sz="2400" b="1" dirty="0">
                <a:latin typeface="Arial Hebrew" charset="-79"/>
                <a:ea typeface="Arial Hebrew" charset="-79"/>
                <a:cs typeface="Arial Hebrew" charset="-79"/>
              </a:rPr>
              <a:t>比特币为何需要共识机制</a:t>
            </a:r>
            <a:endParaRPr lang="en-US" altLang="zh-CN" sz="2400" b="1" dirty="0">
              <a:latin typeface="Arial Hebrew" charset="-79"/>
              <a:ea typeface="Arial Hebrew" charset="-79"/>
              <a:cs typeface="Arial Hebrew" charset="-79"/>
            </a:endParaRPr>
          </a:p>
          <a:p>
            <a:pPr lvl="1">
              <a:lnSpc>
                <a:spcPct val="150000"/>
              </a:lnSpc>
            </a:pPr>
            <a:r>
              <a:rPr lang="zh-CN" altLang="en-US" sz="2400" b="1" dirty="0">
                <a:latin typeface="Arial Hebrew" charset="-79"/>
                <a:ea typeface="Arial Hebrew" charset="-79"/>
                <a:cs typeface="Arial Hebrew" charset="-79"/>
              </a:rPr>
              <a:t>比特币的工作量证明机制是什么</a:t>
            </a:r>
            <a:endParaRPr lang="en-US" altLang="zh-CN" sz="2400" dirty="0">
              <a:solidFill>
                <a:srgbClr val="C00000"/>
              </a:solidFill>
            </a:endParaRPr>
          </a:p>
          <a:p>
            <a:endParaRPr lang="en-US" altLang="zh-CN" dirty="0"/>
          </a:p>
          <a:p>
            <a:r>
              <a:rPr lang="en-US" altLang="zh-CN" dirty="0"/>
              <a:t>Part</a:t>
            </a:r>
            <a:r>
              <a:rPr lang="zh-CN" altLang="en-US" dirty="0"/>
              <a:t> </a:t>
            </a:r>
            <a:r>
              <a:rPr lang="en-US" altLang="zh-CN" dirty="0"/>
              <a:t>3:</a:t>
            </a:r>
            <a:r>
              <a:rPr lang="zh-CN" altLang="en-US" dirty="0"/>
              <a:t> </a:t>
            </a:r>
            <a:r>
              <a:rPr lang="en-US" altLang="zh-CN" dirty="0"/>
              <a:t>Theoretical</a:t>
            </a:r>
            <a:r>
              <a:rPr lang="zh-CN" altLang="en-US" dirty="0"/>
              <a:t> </a:t>
            </a:r>
            <a:r>
              <a:rPr lang="en-US" altLang="zh-CN" dirty="0"/>
              <a:t>Limitation</a:t>
            </a:r>
            <a:r>
              <a:rPr lang="zh-CN" altLang="en-US" dirty="0"/>
              <a:t> </a:t>
            </a:r>
            <a:r>
              <a:rPr lang="en-US" altLang="zh-CN" dirty="0"/>
              <a:t>of</a:t>
            </a:r>
            <a:r>
              <a:rPr lang="zh-CN" altLang="en-US" dirty="0"/>
              <a:t> </a:t>
            </a:r>
            <a:r>
              <a:rPr lang="en-US" altLang="zh-CN" dirty="0"/>
              <a:t>Blockchain</a:t>
            </a:r>
            <a:r>
              <a:rPr lang="zh-CN" altLang="en-US" dirty="0"/>
              <a:t> </a:t>
            </a:r>
            <a:r>
              <a:rPr lang="en-US" altLang="zh-CN" dirty="0"/>
              <a:t>Consensus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0400" y="2930525"/>
            <a:ext cx="7823200" cy="1131888"/>
          </a:xfrm>
        </p:spPr>
        <p:txBody>
          <a:bodyPr/>
          <a:lstStyle/>
          <a:p>
            <a:pPr marL="0" indent="0" algn="ctr">
              <a:buFont typeface="Monotype Sorts" pitchFamily="2" charset="2"/>
              <a:buNone/>
            </a:pPr>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引子：拜占庭将军问题与容错算法</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0"/>
          <p:cNvPicPr>
            <a:picLocks noChangeAspect="1"/>
          </p:cNvPicPr>
          <p:nvPr/>
        </p:nvPicPr>
        <p:blipFill rotWithShape="1">
          <a:blip r:embed="rId2">
            <a:duotone>
              <a:prstClr val="black"/>
              <a:srgbClr val="D9C3A5">
                <a:tint val="50000"/>
                <a:satMod val="180000"/>
              </a:srgbClr>
            </a:duotone>
            <a:extLst>
              <a:ext uri="{28A0092B-C50C-407E-A947-70E740481C1C}">
                <a14:useLocalDpi xmlns:a14="http://schemas.microsoft.com/office/drawing/2010/main" val="0"/>
              </a:ext>
            </a:extLst>
          </a:blip>
          <a:srcRect t="5604" b="6950"/>
          <a:stretch>
            <a:fillRect/>
          </a:stretch>
        </p:blipFill>
        <p:spPr>
          <a:xfrm>
            <a:off x="338605" y="1499771"/>
            <a:ext cx="4725293" cy="31367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p:txBody>
          <a:bodyPr/>
          <a:lstStyle/>
          <a:p>
            <a:r>
              <a:rPr lang="zh-CN" altLang="en-US" sz="2800" dirty="0"/>
              <a:t>拜占庭将军问题 </a:t>
            </a:r>
            <a:r>
              <a:rPr lang="en-US" altLang="zh-CN" sz="2800" dirty="0"/>
              <a:t>(Byzantine Fault Tolerance)</a:t>
            </a:r>
            <a:endParaRPr lang="en-US" sz="2800" dirty="0"/>
          </a:p>
        </p:txBody>
      </p:sp>
      <p:sp>
        <p:nvSpPr>
          <p:cNvPr id="4" name="文本框 6"/>
          <p:cNvSpPr txBox="1"/>
          <p:nvPr/>
        </p:nvSpPr>
        <p:spPr>
          <a:xfrm>
            <a:off x="5170732" y="1504715"/>
            <a:ext cx="3973268" cy="1933927"/>
          </a:xfrm>
          <a:prstGeom prst="rect">
            <a:avLst/>
          </a:prstGeom>
          <a:noFill/>
        </p:spPr>
        <p:txBody>
          <a:bodyPr wrap="square" rtlCol="0">
            <a:spAutoFit/>
          </a:bodyPr>
          <a:lstStyle/>
          <a:p>
            <a:r>
              <a:rPr lang="zh-CN" altLang="en-US" sz="1230" b="1" dirty="0">
                <a:latin typeface="+mn-ea"/>
              </a:rPr>
              <a:t>预设条件</a:t>
            </a:r>
            <a:endParaRPr lang="en-US" altLang="zh-CN" sz="1230" b="1" dirty="0">
              <a:latin typeface="+mn-ea"/>
            </a:endParaRPr>
          </a:p>
          <a:p>
            <a:pPr marL="283210" indent="-283210">
              <a:buFont typeface="Arial" panose="020B0604020202090204" pitchFamily="34" charset="0"/>
              <a:buChar char="•"/>
            </a:pPr>
            <a:r>
              <a:rPr lang="zh-CN" altLang="en-US" sz="1655" dirty="0">
                <a:latin typeface="+mn-ea"/>
              </a:rPr>
              <a:t>至少</a:t>
            </a:r>
            <a:r>
              <a:rPr lang="en-US" altLang="zh-CN" sz="1655" dirty="0">
                <a:latin typeface="+mn-ea"/>
              </a:rPr>
              <a:t>4</a:t>
            </a:r>
            <a:r>
              <a:rPr lang="zh-CN" altLang="en-US" sz="1655" dirty="0">
                <a:latin typeface="+mn-ea"/>
              </a:rPr>
              <a:t>个以上参与者</a:t>
            </a:r>
            <a:endParaRPr lang="en-US" altLang="zh-CN" sz="1655" dirty="0">
              <a:latin typeface="+mn-ea"/>
            </a:endParaRPr>
          </a:p>
          <a:p>
            <a:pPr marL="283210" indent="-283210">
              <a:buFont typeface="Arial" panose="020B0604020202090204" pitchFamily="34" charset="0"/>
              <a:buChar char="•"/>
            </a:pPr>
            <a:r>
              <a:rPr lang="zh-CN" altLang="en-US" sz="1655" dirty="0">
                <a:latin typeface="+mn-ea"/>
              </a:rPr>
              <a:t>每轮次有一个发令者</a:t>
            </a:r>
            <a:endParaRPr lang="en-US" altLang="zh-CN" sz="1655" dirty="0">
              <a:latin typeface="+mn-ea"/>
            </a:endParaRPr>
          </a:p>
          <a:p>
            <a:pPr marL="283210" indent="-283210">
              <a:buFont typeface="Arial" panose="020B0604020202090204" pitchFamily="34" charset="0"/>
              <a:buChar char="•"/>
            </a:pPr>
            <a:r>
              <a:rPr lang="zh-CN" altLang="en-US" sz="1655" dirty="0">
                <a:latin typeface="+mn-ea"/>
              </a:rPr>
              <a:t>少于</a:t>
            </a:r>
            <a:r>
              <a:rPr lang="en-US" altLang="zh-CN" sz="1655" dirty="0">
                <a:latin typeface="+mn-ea"/>
              </a:rPr>
              <a:t>1/3</a:t>
            </a:r>
            <a:r>
              <a:rPr lang="zh-CN" altLang="en-US" sz="1655" dirty="0">
                <a:latin typeface="+mn-ea"/>
              </a:rPr>
              <a:t>的参与者作恶或失效</a:t>
            </a:r>
            <a:endParaRPr lang="en-US" altLang="zh-CN" sz="1655" dirty="0">
              <a:latin typeface="+mn-ea"/>
            </a:endParaRPr>
          </a:p>
          <a:p>
            <a:pPr marL="283210" indent="-283210">
              <a:buFont typeface="Arial" panose="020B0604020202090204" pitchFamily="34" charset="0"/>
              <a:buChar char="•"/>
            </a:pPr>
            <a:r>
              <a:rPr lang="zh-CN" altLang="en-US" sz="1655" dirty="0">
                <a:latin typeface="+mn-ea"/>
              </a:rPr>
              <a:t>极大概率可达的网络（区块链网络）</a:t>
            </a:r>
            <a:endParaRPr lang="en-US" altLang="zh-CN" sz="1655" dirty="0">
              <a:latin typeface="+mn-ea"/>
            </a:endParaRPr>
          </a:p>
          <a:p>
            <a:pPr marL="283210" indent="-283210">
              <a:buFont typeface="Arial" panose="020B0604020202090204" pitchFamily="34" charset="0"/>
              <a:buChar char="•"/>
            </a:pPr>
            <a:r>
              <a:rPr lang="zh-CN" altLang="en-US" sz="1655" dirty="0">
                <a:latin typeface="+mn-ea"/>
              </a:rPr>
              <a:t>可控的网络规模（少于</a:t>
            </a:r>
            <a:r>
              <a:rPr lang="en-US" altLang="zh-CN" sz="1655" dirty="0">
                <a:latin typeface="+mn-ea"/>
              </a:rPr>
              <a:t>100</a:t>
            </a:r>
            <a:r>
              <a:rPr lang="zh-CN" altLang="en-US" sz="1655" dirty="0">
                <a:latin typeface="+mn-ea"/>
              </a:rPr>
              <a:t>参与者）</a:t>
            </a:r>
            <a:endParaRPr lang="en-US" altLang="zh-CN" sz="1655" dirty="0">
              <a:latin typeface="+mn-ea"/>
            </a:endParaRPr>
          </a:p>
          <a:p>
            <a:endParaRPr lang="en-US" altLang="zh-CN" sz="1230" dirty="0">
              <a:latin typeface="+mn-ea"/>
            </a:endParaRPr>
          </a:p>
          <a:p>
            <a:endParaRPr lang="zh-CN" altLang="en-US" sz="1230" dirty="0">
              <a:latin typeface="+mn-ea"/>
            </a:endParaRPr>
          </a:p>
        </p:txBody>
      </p:sp>
      <p:pic>
        <p:nvPicPr>
          <p:cNvPr id="6"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9509" y="3115373"/>
            <a:ext cx="3294188" cy="1968940"/>
          </a:xfrm>
          <a:prstGeom prst="rect">
            <a:avLst/>
          </a:prstGeom>
        </p:spPr>
      </p:pic>
      <p:sp>
        <p:nvSpPr>
          <p:cNvPr id="7" name="矩形 5"/>
          <p:cNvSpPr/>
          <p:nvPr/>
        </p:nvSpPr>
        <p:spPr>
          <a:xfrm>
            <a:off x="381000" y="5329606"/>
            <a:ext cx="8423405" cy="1568450"/>
          </a:xfrm>
          <a:prstGeom prst="rect">
            <a:avLst/>
          </a:prstGeom>
        </p:spPr>
        <p:txBody>
          <a:bodyPr wrap="square">
            <a:spAutoFit/>
          </a:bodyPr>
          <a:lstStyle/>
          <a:p>
            <a:pPr marL="285750" indent="-285750">
              <a:buFont typeface="Arial" panose="020B0604020202090204" pitchFamily="34" charset="0"/>
              <a:buChar char="•"/>
            </a:pPr>
            <a:r>
              <a:rPr lang="en-US" altLang="zh-CN" sz="1600" dirty="0">
                <a:latin typeface="微软雅黑" charset="0"/>
                <a:ea typeface="微软雅黑" charset="0"/>
              </a:rPr>
              <a:t>BFT</a:t>
            </a:r>
            <a:r>
              <a:rPr lang="zh-CN" altLang="en-US" sz="1600" dirty="0">
                <a:latin typeface="微软雅黑" charset="0"/>
                <a:ea typeface="微软雅黑" charset="0"/>
              </a:rPr>
              <a:t>拜占庭将军问题：</a:t>
            </a:r>
            <a:r>
              <a:rPr lang="en-US" altLang="zh-CN" sz="1600" dirty="0">
                <a:latin typeface="微软雅黑" charset="0"/>
                <a:ea typeface="微软雅黑" charset="0"/>
              </a:rPr>
              <a:t>Lamport</a:t>
            </a:r>
            <a:r>
              <a:rPr lang="zh-CN" altLang="en-US" sz="1600" dirty="0">
                <a:latin typeface="微软雅黑" charset="0"/>
                <a:ea typeface="微软雅黑" charset="0"/>
              </a:rPr>
              <a:t>，</a:t>
            </a:r>
            <a:r>
              <a:rPr lang="en-US" altLang="zh-CN" sz="1600" dirty="0" err="1">
                <a:latin typeface="微软雅黑" charset="0"/>
                <a:ea typeface="微软雅黑" charset="0"/>
              </a:rPr>
              <a:t>Shostak</a:t>
            </a:r>
            <a:r>
              <a:rPr lang="zh-CN" altLang="en-US" sz="1600" dirty="0">
                <a:latin typeface="微软雅黑" charset="0"/>
                <a:ea typeface="微软雅黑" charset="0"/>
              </a:rPr>
              <a:t> 和 </a:t>
            </a:r>
            <a:r>
              <a:rPr lang="en-US" altLang="zh-CN" sz="1600" dirty="0">
                <a:latin typeface="微软雅黑" charset="0"/>
                <a:ea typeface="微软雅黑" charset="0"/>
              </a:rPr>
              <a:t>Pease</a:t>
            </a:r>
            <a:r>
              <a:rPr lang="zh-CN" altLang="en-US" sz="1600" dirty="0">
                <a:latin typeface="微软雅黑" charset="0"/>
                <a:ea typeface="微软雅黑" charset="0"/>
              </a:rPr>
              <a:t> 于</a:t>
            </a:r>
            <a:r>
              <a:rPr lang="en-US" altLang="zh-CN" sz="1600" dirty="0">
                <a:latin typeface="微软雅黑" charset="0"/>
                <a:ea typeface="微软雅黑" charset="0"/>
              </a:rPr>
              <a:t>1982</a:t>
            </a:r>
            <a:r>
              <a:rPr lang="zh-CN" altLang="en-US" sz="1600" dirty="0">
                <a:latin typeface="微软雅黑" charset="0"/>
                <a:ea typeface="微软雅黑" charset="0"/>
              </a:rPr>
              <a:t>年的一篇学术论文中引入</a:t>
            </a:r>
            <a:endParaRPr lang="en-US" altLang="zh-CN" sz="1600" dirty="0">
              <a:latin typeface="微软雅黑" charset="0"/>
              <a:ea typeface="微软雅黑" charset="0"/>
            </a:endParaRPr>
          </a:p>
          <a:p>
            <a:pPr marL="285750" indent="-285750">
              <a:buFont typeface="Arial" panose="020B0604020202090204" pitchFamily="34" charset="0"/>
              <a:buChar char="•"/>
            </a:pPr>
            <a:endParaRPr lang="en-US" altLang="zh-CN" sz="1600" dirty="0">
              <a:latin typeface="微软雅黑" charset="0"/>
              <a:ea typeface="微软雅黑" charset="0"/>
            </a:endParaRPr>
          </a:p>
          <a:p>
            <a:pPr marL="285750" indent="-285750">
              <a:buFont typeface="Arial" panose="020B0604020202090204" pitchFamily="34" charset="0"/>
              <a:buChar char="•"/>
            </a:pPr>
            <a:r>
              <a:rPr lang="en-US" altLang="zh-CN" sz="1600" dirty="0">
                <a:latin typeface="微软雅黑" charset="0"/>
                <a:ea typeface="微软雅黑" charset="0"/>
              </a:rPr>
              <a:t>Miguel Castro </a:t>
            </a:r>
            <a:r>
              <a:rPr lang="zh-CN" altLang="en-US" sz="1600" dirty="0">
                <a:latin typeface="微软雅黑" charset="0"/>
                <a:ea typeface="微软雅黑" charset="0"/>
              </a:rPr>
              <a:t>和 </a:t>
            </a:r>
            <a:r>
              <a:rPr lang="en-US" altLang="zh-CN" sz="1600" dirty="0" err="1">
                <a:solidFill>
                  <a:srgbClr val="333333"/>
                </a:solidFill>
                <a:latin typeface="微软雅黑" charset="0"/>
                <a:ea typeface="微软雅黑" charset="0"/>
              </a:rPr>
              <a:t>Babara</a:t>
            </a:r>
            <a:r>
              <a:rPr lang="en-US" altLang="zh-CN" sz="1600" dirty="0">
                <a:solidFill>
                  <a:srgbClr val="333333"/>
                </a:solidFill>
                <a:latin typeface="微软雅黑" charset="0"/>
                <a:ea typeface="微软雅黑" charset="0"/>
              </a:rPr>
              <a:t> </a:t>
            </a:r>
            <a:r>
              <a:rPr lang="en-US" altLang="zh-CN" sz="1600" dirty="0" err="1">
                <a:solidFill>
                  <a:srgbClr val="333333"/>
                </a:solidFill>
                <a:latin typeface="微软雅黑" charset="0"/>
                <a:ea typeface="微软雅黑" charset="0"/>
              </a:rPr>
              <a:t>Liskov</a:t>
            </a:r>
            <a:r>
              <a:rPr lang="zh-CN" altLang="en-US" sz="1600" dirty="0">
                <a:solidFill>
                  <a:srgbClr val="333333"/>
                </a:solidFill>
                <a:latin typeface="微软雅黑" charset="0"/>
                <a:ea typeface="微软雅黑" charset="0"/>
              </a:rPr>
              <a:t> 在</a:t>
            </a:r>
            <a:r>
              <a:rPr lang="en-US" altLang="zh-CN" sz="1600" dirty="0">
                <a:solidFill>
                  <a:srgbClr val="333333"/>
                </a:solidFill>
                <a:latin typeface="微软雅黑" charset="0"/>
                <a:ea typeface="微软雅黑" charset="0"/>
              </a:rPr>
              <a:t>1999</a:t>
            </a:r>
            <a:r>
              <a:rPr lang="zh-CN" altLang="en-US" sz="1600" dirty="0">
                <a:solidFill>
                  <a:srgbClr val="333333"/>
                </a:solidFill>
                <a:latin typeface="微软雅黑" charset="0"/>
                <a:ea typeface="微软雅黑" charset="0"/>
              </a:rPr>
              <a:t>年提出 </a:t>
            </a:r>
            <a:r>
              <a:rPr lang="en-US" altLang="zh-CN" sz="1600" dirty="0">
                <a:solidFill>
                  <a:srgbClr val="333333"/>
                </a:solidFill>
                <a:latin typeface="微软雅黑" charset="0"/>
                <a:ea typeface="微软雅黑" charset="0"/>
              </a:rPr>
              <a:t>PBFT</a:t>
            </a:r>
            <a:r>
              <a:rPr lang="zh-CN" altLang="en-US" sz="1600" dirty="0">
                <a:solidFill>
                  <a:srgbClr val="333333"/>
                </a:solidFill>
                <a:latin typeface="微软雅黑" charset="0"/>
                <a:ea typeface="微软雅黑" charset="0"/>
              </a:rPr>
              <a:t>，放松了约束来解决拜占庭问题。</a:t>
            </a:r>
            <a:r>
              <a:rPr lang="en-US" altLang="zh-CN" sz="1600" dirty="0">
                <a:solidFill>
                  <a:srgbClr val="333333"/>
                </a:solidFill>
                <a:latin typeface="微软雅黑" charset="0"/>
                <a:ea typeface="微软雅黑" charset="0"/>
              </a:rPr>
              <a:t>Liskov</a:t>
            </a:r>
            <a:r>
              <a:rPr lang="zh-CN" altLang="en-US" sz="1600" dirty="0">
                <a:solidFill>
                  <a:srgbClr val="333333"/>
                </a:solidFill>
                <a:latin typeface="微软雅黑" charset="0"/>
                <a:ea typeface="微软雅黑" charset="0"/>
              </a:rPr>
              <a:t>于</a:t>
            </a:r>
            <a:r>
              <a:rPr lang="en-US" altLang="zh-CN" sz="1600" dirty="0">
                <a:solidFill>
                  <a:srgbClr val="333333"/>
                </a:solidFill>
                <a:latin typeface="微软雅黑" charset="0"/>
                <a:ea typeface="微软雅黑" charset="0"/>
              </a:rPr>
              <a:t>2008</a:t>
            </a:r>
            <a:r>
              <a:rPr lang="zh-CN" altLang="en-US" sz="1600" dirty="0">
                <a:solidFill>
                  <a:srgbClr val="333333"/>
                </a:solidFill>
                <a:latin typeface="微软雅黑" charset="0"/>
                <a:ea typeface="微软雅黑" charset="0"/>
              </a:rPr>
              <a:t>年获得了图灵奖 </a:t>
            </a:r>
          </a:p>
          <a:p>
            <a:pPr marL="285750" indent="-285750">
              <a:buFont typeface="Arial" panose="020B0604020202090204" pitchFamily="34" charset="0"/>
              <a:buChar char="•"/>
            </a:pPr>
            <a:endParaRPr lang="zh-CN" altLang="en-US" sz="1600" dirty="0">
              <a:latin typeface="微软雅黑" charset="0"/>
              <a:ea typeface="微软雅黑" charset="0"/>
            </a:endParaRPr>
          </a:p>
          <a:p>
            <a:pPr marL="285750" indent="-285750">
              <a:buFont typeface="Arial" panose="020B0604020202090204" pitchFamily="34" charset="0"/>
              <a:buChar char="•"/>
            </a:pPr>
            <a:r>
              <a:rPr lang="en-US" altLang="zh-CN" sz="1600" dirty="0">
                <a:latin typeface="微软雅黑" charset="0"/>
                <a:ea typeface="微软雅黑" charset="0"/>
              </a:rPr>
              <a:t>PBFT 3f+1&lt;=n ; RAFT 2f+1&lt;=n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拜占庭将军问题相关的图灵奖得主</a:t>
            </a:r>
            <a:endParaRPr lang="en-US" dirty="0"/>
          </a:p>
        </p:txBody>
      </p:sp>
      <p:pic>
        <p:nvPicPr>
          <p:cNvPr id="4" name="图片 4"/>
          <p:cNvPicPr>
            <a:picLocks noChangeAspect="1"/>
          </p:cNvPicPr>
          <p:nvPr/>
        </p:nvPicPr>
        <p:blipFill rotWithShape="1">
          <a:blip r:embed="rId2">
            <a:extLst>
              <a:ext uri="{28A0092B-C50C-407E-A947-70E740481C1C}">
                <a14:useLocalDpi xmlns:a14="http://schemas.microsoft.com/office/drawing/2010/main" val="0"/>
              </a:ext>
            </a:extLst>
          </a:blip>
          <a:srcRect b="22406"/>
          <a:stretch>
            <a:fillRect/>
          </a:stretch>
        </p:blipFill>
        <p:spPr>
          <a:xfrm>
            <a:off x="4689632" y="1625442"/>
            <a:ext cx="3592978" cy="2096996"/>
          </a:xfrm>
          <a:prstGeom prst="rect">
            <a:avLst/>
          </a:prstGeom>
        </p:spPr>
      </p:pic>
      <p:pic>
        <p:nvPicPr>
          <p:cNvPr id="5" name="图片 6"/>
          <p:cNvPicPr>
            <a:picLocks noChangeAspect="1"/>
          </p:cNvPicPr>
          <p:nvPr/>
        </p:nvPicPr>
        <p:blipFill rotWithShape="1">
          <a:blip r:embed="rId3">
            <a:extLst>
              <a:ext uri="{28A0092B-C50C-407E-A947-70E740481C1C}">
                <a14:useLocalDpi xmlns:a14="http://schemas.microsoft.com/office/drawing/2010/main" val="0"/>
              </a:ext>
            </a:extLst>
          </a:blip>
          <a:srcRect l="8909"/>
          <a:stretch>
            <a:fillRect/>
          </a:stretch>
        </p:blipFill>
        <p:spPr>
          <a:xfrm>
            <a:off x="171588" y="1637479"/>
            <a:ext cx="3724551" cy="2128844"/>
          </a:xfrm>
          <a:prstGeom prst="rect">
            <a:avLst/>
          </a:prstGeom>
        </p:spPr>
      </p:pic>
      <p:sp>
        <p:nvSpPr>
          <p:cNvPr id="6" name="矩形 7"/>
          <p:cNvSpPr/>
          <p:nvPr/>
        </p:nvSpPr>
        <p:spPr>
          <a:xfrm>
            <a:off x="4698182" y="4509500"/>
            <a:ext cx="4084872" cy="1237198"/>
          </a:xfrm>
          <a:prstGeom prst="rect">
            <a:avLst/>
          </a:prstGeom>
        </p:spPr>
        <p:txBody>
          <a:bodyPr wrap="square">
            <a:spAutoFit/>
          </a:bodyPr>
          <a:lstStyle/>
          <a:p>
            <a:r>
              <a:rPr lang="en-US" altLang="zh-CN" sz="1490" dirty="0">
                <a:solidFill>
                  <a:srgbClr val="494949"/>
                </a:solidFill>
                <a:latin typeface="宋体" pitchFamily="2" charset="-122"/>
                <a:ea typeface="宋体" pitchFamily="2" charset="-122"/>
              </a:rPr>
              <a:t>2008</a:t>
            </a:r>
            <a:r>
              <a:rPr lang="zh-CN" altLang="en-US" sz="1490" dirty="0">
                <a:solidFill>
                  <a:srgbClr val="494949"/>
                </a:solidFill>
                <a:latin typeface="Georgia" panose="02040502050405090303" pitchFamily="18" charset="0"/>
                <a:ea typeface="宋体" pitchFamily="2" charset="-122"/>
              </a:rPr>
              <a:t>年</a:t>
            </a:r>
            <a:r>
              <a:rPr lang="zh-CN" altLang="en-US" sz="1490" dirty="0">
                <a:solidFill>
                  <a:srgbClr val="494949"/>
                </a:solidFill>
                <a:latin typeface="Georgia" panose="02040502050405090303" pitchFamily="18" charset="0"/>
              </a:rPr>
              <a:t>，美国计算机协会</a:t>
            </a:r>
            <a:r>
              <a:rPr lang="en-US" altLang="zh-CN" sz="1490" dirty="0">
                <a:solidFill>
                  <a:srgbClr val="494949"/>
                </a:solidFill>
                <a:latin typeface="Georgia" panose="02040502050405090303" pitchFamily="18" charset="0"/>
              </a:rPr>
              <a:t>(ACM) </a:t>
            </a:r>
            <a:r>
              <a:rPr lang="zh-CN" altLang="en-US" sz="1490" dirty="0">
                <a:solidFill>
                  <a:srgbClr val="494949"/>
                </a:solidFill>
                <a:latin typeface="Georgia" panose="02040502050405090303" pitchFamily="18" charset="0"/>
              </a:rPr>
              <a:t>宣布</a:t>
            </a:r>
            <a:r>
              <a:rPr lang="en-US" altLang="zh-CN" sz="1490" dirty="0">
                <a:solidFill>
                  <a:srgbClr val="494949"/>
                </a:solidFill>
                <a:latin typeface="Georgia" panose="02040502050405090303" pitchFamily="18" charset="0"/>
              </a:rPr>
              <a:t>Barbara</a:t>
            </a:r>
            <a:r>
              <a:rPr lang="zh-CN" altLang="en-US" sz="1490" dirty="0">
                <a:solidFill>
                  <a:srgbClr val="494949"/>
                </a:solidFill>
                <a:ea typeface="Georgia" panose="02040502050405090303" pitchFamily="18" charset="0"/>
              </a:rPr>
              <a:t>为当年年度图灵奖获得者，以表彰其在程序设计语言与系统设计，特别是在数据抽象、容错和</a:t>
            </a:r>
            <a:r>
              <a:rPr lang="zh-CN" altLang="en-US" sz="1490" dirty="0">
                <a:solidFill>
                  <a:srgbClr val="00B050"/>
                </a:solidFill>
                <a:ea typeface="Georgia" panose="02040502050405090303" pitchFamily="18" charset="0"/>
              </a:rPr>
              <a:t>分布式计算领域</a:t>
            </a:r>
            <a:r>
              <a:rPr lang="zh-CN" altLang="en-US" sz="1490" dirty="0">
                <a:solidFill>
                  <a:srgbClr val="494949"/>
                </a:solidFill>
                <a:ea typeface="Georgia" panose="02040502050405090303" pitchFamily="18" charset="0"/>
              </a:rPr>
              <a:t>的实践和理论基础方面的贡献。</a:t>
            </a:r>
            <a:endParaRPr lang="zh-CN" altLang="en-US" sz="1490" dirty="0"/>
          </a:p>
        </p:txBody>
      </p:sp>
      <p:sp>
        <p:nvSpPr>
          <p:cNvPr id="7" name="矩形 8"/>
          <p:cNvSpPr/>
          <p:nvPr/>
        </p:nvSpPr>
        <p:spPr>
          <a:xfrm>
            <a:off x="171588" y="4432877"/>
            <a:ext cx="3870324" cy="1313821"/>
          </a:xfrm>
          <a:prstGeom prst="rect">
            <a:avLst/>
          </a:prstGeom>
        </p:spPr>
        <p:txBody>
          <a:bodyPr wrap="square">
            <a:spAutoFit/>
          </a:bodyPr>
          <a:lstStyle/>
          <a:p>
            <a:r>
              <a:rPr lang="en-US" altLang="zh-CN" sz="1325" dirty="0" err="1">
                <a:solidFill>
                  <a:srgbClr val="4F4F4F"/>
                </a:solidFill>
                <a:latin typeface="Microsoft YaHei" panose="020B0503020204020204" pitchFamily="34" charset="-122"/>
                <a:ea typeface="Microsoft YaHei" panose="020B0503020204020204" pitchFamily="34" charset="-122"/>
              </a:rPr>
              <a:t>Lamport</a:t>
            </a:r>
            <a:r>
              <a:rPr lang="zh-CN" altLang="en-US" sz="1325" dirty="0">
                <a:solidFill>
                  <a:srgbClr val="4F4F4F"/>
                </a:solidFill>
                <a:latin typeface="Microsoft YaHei" panose="020B0503020204020204" pitchFamily="34" charset="-122"/>
                <a:ea typeface="Microsoft YaHei" panose="020B0503020204020204" pitchFamily="34" charset="-122"/>
              </a:rPr>
              <a:t>分布式计算理论奠定了这门学科的基础。他在</a:t>
            </a:r>
            <a:r>
              <a:rPr lang="en-US" altLang="zh-CN" sz="1325" dirty="0">
                <a:solidFill>
                  <a:srgbClr val="4F4F4F"/>
                </a:solidFill>
                <a:latin typeface="Microsoft YaHei" panose="020B0503020204020204" pitchFamily="34" charset="-122"/>
                <a:ea typeface="Microsoft YaHei" panose="020B0503020204020204" pitchFamily="34" charset="-122"/>
              </a:rPr>
              <a:t>1978</a:t>
            </a:r>
            <a:r>
              <a:rPr lang="zh-CN" altLang="en-US" sz="1325" dirty="0">
                <a:solidFill>
                  <a:srgbClr val="4F4F4F"/>
                </a:solidFill>
                <a:latin typeface="Microsoft YaHei" panose="020B0503020204020204" pitchFamily="34" charset="-122"/>
                <a:ea typeface="Microsoft YaHei" panose="020B0503020204020204" pitchFamily="34" charset="-122"/>
              </a:rPr>
              <a:t>年发表的论文</a:t>
            </a:r>
            <a:r>
              <a:rPr lang="en-US" altLang="zh-CN" sz="1325" dirty="0">
                <a:solidFill>
                  <a:srgbClr val="4F4F4F"/>
                </a:solidFill>
                <a:latin typeface="Microsoft YaHei" panose="020B0503020204020204" pitchFamily="34" charset="-122"/>
                <a:ea typeface="Microsoft YaHei" panose="020B0503020204020204" pitchFamily="34" charset="-122"/>
              </a:rPr>
              <a:t>《</a:t>
            </a:r>
            <a:r>
              <a:rPr lang="zh-CN" altLang="en-US" sz="1325" dirty="0">
                <a:solidFill>
                  <a:srgbClr val="4F4F4F"/>
                </a:solidFill>
                <a:latin typeface="Microsoft YaHei" panose="020B0503020204020204" pitchFamily="34" charset="-122"/>
                <a:ea typeface="Microsoft YaHei" panose="020B0503020204020204" pitchFamily="34" charset="-122"/>
              </a:rPr>
              <a:t>分布式系统内的时间、时钟事件顺序（</a:t>
            </a:r>
            <a:r>
              <a:rPr lang="en-US" altLang="zh-CN" sz="1325" dirty="0">
                <a:solidFill>
                  <a:srgbClr val="68217A"/>
                </a:solidFill>
                <a:latin typeface="Microsoft YaHei" panose="020B0503020204020204" pitchFamily="34" charset="-122"/>
                <a:ea typeface="Microsoft YaHei" panose="020B0503020204020204" pitchFamily="34" charset="-122"/>
                <a:hlinkClick r:id="rId4"/>
              </a:rPr>
              <a:t>Time, Clocks, and the Ordering of Events in a Distributed System</a:t>
            </a:r>
            <a:r>
              <a:rPr lang="zh-CN" altLang="en-US" sz="1325" dirty="0">
                <a:solidFill>
                  <a:srgbClr val="4F4F4F"/>
                </a:solidFill>
                <a:latin typeface="Microsoft YaHei" panose="020B0503020204020204" pitchFamily="34" charset="-122"/>
                <a:ea typeface="Microsoft YaHei" panose="020B0503020204020204" pitchFamily="34" charset="-122"/>
              </a:rPr>
              <a:t>）</a:t>
            </a:r>
            <a:r>
              <a:rPr lang="en-US" altLang="zh-CN" sz="1325" dirty="0">
                <a:solidFill>
                  <a:srgbClr val="4F4F4F"/>
                </a:solidFill>
                <a:latin typeface="Microsoft YaHei" panose="020B0503020204020204" pitchFamily="34" charset="-122"/>
                <a:ea typeface="Microsoft YaHei" panose="020B0503020204020204" pitchFamily="34" charset="-122"/>
              </a:rPr>
              <a:t>》</a:t>
            </a:r>
            <a:r>
              <a:rPr lang="zh-CN" altLang="en-US" sz="1325" dirty="0">
                <a:solidFill>
                  <a:srgbClr val="4F4F4F"/>
                </a:solidFill>
                <a:latin typeface="Microsoft YaHei" panose="020B0503020204020204" pitchFamily="34" charset="-122"/>
                <a:ea typeface="Microsoft YaHei" panose="020B0503020204020204" pitchFamily="34" charset="-122"/>
              </a:rPr>
              <a:t>成为计算机科学史上被引用最多的文献。他为“并发系统的规范与验证”研究贡献了核心原理。</a:t>
            </a:r>
            <a:endParaRPr lang="zh-CN" altLang="en-US" sz="1325"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0400" y="2930525"/>
            <a:ext cx="7823200" cy="1131888"/>
          </a:xfrm>
        </p:spPr>
        <p:txBody>
          <a:bodyPr/>
          <a:lstStyle/>
          <a:p>
            <a:pPr marL="0" indent="0" algn="ctr">
              <a:buFont typeface="Monotype Sorts" pitchFamily="2" charset="2"/>
              <a:buNone/>
            </a:pPr>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比特币为何需要共识机制</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比特币为何需要共识？</a:t>
            </a:r>
          </a:p>
        </p:txBody>
      </p:sp>
      <p:sp>
        <p:nvSpPr>
          <p:cNvPr id="3" name="内容占位符 2"/>
          <p:cNvSpPr>
            <a:spLocks noGrp="1"/>
          </p:cNvSpPr>
          <p:nvPr>
            <p:ph idx="1"/>
          </p:nvPr>
        </p:nvSpPr>
        <p:spPr/>
        <p:txBody>
          <a:bodyPr/>
          <a:lstStyle/>
          <a:p>
            <a:r>
              <a:rPr lang="zh-CN" altLang="en-US" dirty="0"/>
              <a:t>从交易的角度，不共识会有什么样的场景？</a:t>
            </a:r>
            <a:endParaRPr lang="en-US" altLang="zh-CN" dirty="0"/>
          </a:p>
          <a:p>
            <a:pPr lvl="1"/>
            <a:r>
              <a:rPr lang="zh-CN" altLang="en-US" dirty="0"/>
              <a:t>一个提议 </a:t>
            </a:r>
            <a:r>
              <a:rPr lang="en-US" altLang="zh-CN" dirty="0"/>
              <a:t>(e.g.,</a:t>
            </a:r>
            <a:r>
              <a:rPr lang="zh-CN" altLang="en-US" dirty="0"/>
              <a:t> </a:t>
            </a:r>
            <a:r>
              <a:rPr lang="en-US" altLang="zh-CN" dirty="0"/>
              <a:t>a</a:t>
            </a:r>
            <a:r>
              <a:rPr lang="zh-CN" altLang="en-US" dirty="0"/>
              <a:t> </a:t>
            </a:r>
            <a:r>
              <a:rPr lang="en-US" altLang="zh-CN" dirty="0" err="1"/>
              <a:t>Tx</a:t>
            </a:r>
            <a:r>
              <a:rPr lang="en-US" altLang="zh-CN" dirty="0"/>
              <a:t>,</a:t>
            </a:r>
            <a:r>
              <a:rPr lang="zh-CN" altLang="en-US" dirty="0"/>
              <a:t> </a:t>
            </a:r>
            <a:r>
              <a:rPr lang="en-US" altLang="zh-CN" dirty="0"/>
              <a:t>or</a:t>
            </a:r>
            <a:r>
              <a:rPr lang="zh-CN" altLang="en-US" dirty="0"/>
              <a:t> </a:t>
            </a:r>
            <a:r>
              <a:rPr lang="en-US" altLang="zh-CN" dirty="0"/>
              <a:t>a</a:t>
            </a:r>
            <a:r>
              <a:rPr lang="zh-CN" altLang="en-US" dirty="0"/>
              <a:t> </a:t>
            </a:r>
            <a:r>
              <a:rPr lang="en-US" altLang="zh-CN" dirty="0"/>
              <a:t>block)</a:t>
            </a:r>
            <a:r>
              <a:rPr lang="zh-CN" altLang="en-US" dirty="0"/>
              <a:t> 广播出去，</a:t>
            </a:r>
            <a:endParaRPr lang="en-US" altLang="zh-CN" dirty="0"/>
          </a:p>
          <a:p>
            <a:pPr marL="457200" lvl="1" indent="0">
              <a:buNone/>
            </a:pPr>
            <a:r>
              <a:rPr lang="zh-CN" altLang="en-US" dirty="0"/>
              <a:t>    有人收到，有人没收到</a:t>
            </a:r>
            <a:endParaRPr lang="en-US" altLang="zh-CN" dirty="0"/>
          </a:p>
          <a:p>
            <a:pPr lvl="1"/>
            <a:endParaRPr lang="en-US" altLang="zh-CN" dirty="0"/>
          </a:p>
          <a:p>
            <a:pPr lvl="1"/>
            <a:r>
              <a:rPr lang="zh-CN" altLang="en-US" dirty="0"/>
              <a:t>假如有人作恶（</a:t>
            </a:r>
            <a:r>
              <a:rPr lang="en-US" altLang="zh-CN" dirty="0"/>
              <a:t>e.g.,</a:t>
            </a:r>
            <a:r>
              <a:rPr lang="zh-CN" altLang="en-US" dirty="0"/>
              <a:t> 发送假交易），怎么办？</a:t>
            </a:r>
            <a:endParaRPr lang="en-US" altLang="zh-CN" dirty="0"/>
          </a:p>
          <a:p>
            <a:pPr lvl="2"/>
            <a:r>
              <a:rPr lang="zh-CN" altLang="en-US" dirty="0"/>
              <a:t> 假如有人尝试：一个 </a:t>
            </a:r>
            <a:r>
              <a:rPr lang="en-US" altLang="zh-CN" dirty="0"/>
              <a:t>coin</a:t>
            </a:r>
            <a:r>
              <a:rPr lang="zh-CN" altLang="en-US" dirty="0"/>
              <a:t> 花两次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比特币为何需要共识？（</a:t>
            </a:r>
            <a:r>
              <a:rPr lang="en-US" altLang="zh-CN" b="0" dirty="0"/>
              <a:t>cont.</a:t>
            </a:r>
            <a:r>
              <a:rPr lang="zh-CN" altLang="en-US" dirty="0"/>
              <a:t>）</a:t>
            </a:r>
          </a:p>
        </p:txBody>
      </p:sp>
      <p:sp>
        <p:nvSpPr>
          <p:cNvPr id="3" name="内容占位符 2"/>
          <p:cNvSpPr>
            <a:spLocks noGrp="1"/>
          </p:cNvSpPr>
          <p:nvPr>
            <p:ph idx="1"/>
          </p:nvPr>
        </p:nvSpPr>
        <p:spPr/>
        <p:txBody>
          <a:bodyPr/>
          <a:lstStyle/>
          <a:p>
            <a:r>
              <a:rPr lang="zh-CN" altLang="en-US" dirty="0"/>
              <a:t>在公链中，不共识会有什么样的场景？</a:t>
            </a:r>
            <a:endParaRPr lang="en-US" altLang="zh-CN" dirty="0"/>
          </a:p>
          <a:p>
            <a:pPr lvl="1"/>
            <a:r>
              <a:rPr lang="zh-CN" altLang="en-US" sz="2400" dirty="0"/>
              <a:t>假如每个区块链上的用户只要接收到有效记录后，都记录到自己账本，会发生什么？</a:t>
            </a:r>
            <a:endParaRPr lang="en-US" altLang="zh-CN" sz="2400" dirty="0"/>
          </a:p>
          <a:p>
            <a:pPr lvl="1"/>
            <a:endParaRPr lang="en-US" altLang="zh-CN" sz="2400" dirty="0"/>
          </a:p>
          <a:p>
            <a:pPr lvl="1"/>
            <a:r>
              <a:rPr lang="zh-CN" altLang="en-US" sz="2400" dirty="0"/>
              <a:t>并不是每个区块链节点都是诚实可靠的</a:t>
            </a:r>
            <a:endParaRPr lang="en-US" altLang="zh-CN" sz="2400" dirty="0"/>
          </a:p>
          <a:p>
            <a:pPr lvl="1"/>
            <a:endParaRPr lang="en-US" altLang="zh-CN" sz="2400" dirty="0"/>
          </a:p>
          <a:p>
            <a:pPr lvl="1"/>
            <a:r>
              <a:rPr lang="zh-CN" altLang="en-US" sz="2400" dirty="0"/>
              <a:t>公链中有很多攻击，我们看几个典型的攻击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p:cNvSpPr>
            <a:spLocks noGrp="1"/>
          </p:cNvSpPr>
          <p:nvPr>
            <p:ph type="title"/>
          </p:nvPr>
        </p:nvSpPr>
        <p:spPr>
          <a:xfrm>
            <a:off x="411163" y="257175"/>
            <a:ext cx="8280400" cy="533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lstStyle/>
          <a:p>
            <a:r>
              <a:rPr lang="zh-CN" altLang="en-US" sz="2800" dirty="0"/>
              <a:t>为何需要共识？共识机制中常见的攻击</a:t>
            </a:r>
          </a:p>
        </p:txBody>
      </p:sp>
      <p:sp>
        <p:nvSpPr>
          <p:cNvPr id="3" name="内容占位符 2"/>
          <p:cNvSpPr>
            <a:spLocks noGrp="1"/>
          </p:cNvSpPr>
          <p:nvPr>
            <p:ph idx="1"/>
          </p:nvPr>
        </p:nvSpPr>
        <p:spPr/>
        <p:txBody>
          <a:bodyPr/>
          <a:lstStyle/>
          <a:p>
            <a:pPr defTabSz="457200">
              <a:buFont typeface="Wingdings" panose="05000000000000000000" pitchFamily="2" charset="2"/>
              <a:buChar char="v"/>
            </a:pPr>
            <a:r>
              <a:rPr lang="en-US" altLang="zh-CN" sz="2400" b="1" dirty="0">
                <a:solidFill>
                  <a:srgbClr val="0070C0"/>
                </a:solidFill>
                <a:latin typeface="微软雅黑" panose="020B0503020204020204" pitchFamily="34" charset="-122"/>
                <a:ea typeface="微软雅黑" panose="020B0503020204020204" pitchFamily="34" charset="-122"/>
              </a:rPr>
              <a:t>Double-Spending Attack </a:t>
            </a:r>
            <a:r>
              <a:rPr lang="zh-CN" altLang="en-US" sz="2400" b="1" dirty="0">
                <a:solidFill>
                  <a:srgbClr val="0070C0"/>
                </a:solidFill>
                <a:latin typeface="微软雅黑" panose="020B0503020204020204" pitchFamily="34" charset="-122"/>
                <a:ea typeface="微软雅黑" panose="020B0503020204020204" pitchFamily="34" charset="-122"/>
              </a:rPr>
              <a:t>双花攻击</a:t>
            </a:r>
          </a:p>
          <a:p>
            <a:pPr defTabSz="457200"/>
            <a:endParaRPr lang="zh-CN" altLang="en-US" dirty="0">
              <a:latin typeface="微软雅黑" panose="020B0503020204020204" pitchFamily="34" charset="-122"/>
              <a:ea typeface="微软雅黑" panose="020B0503020204020204" pitchFamily="34" charset="-122"/>
            </a:endParaRPr>
          </a:p>
        </p:txBody>
      </p:sp>
      <p:pic>
        <p:nvPicPr>
          <p:cNvPr id="125956"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300" y="2120900"/>
            <a:ext cx="5013325" cy="365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p:cNvSpPr>
            <a:spLocks noGrp="1"/>
          </p:cNvSpPr>
          <p:nvPr/>
        </p:nvSpPr>
        <p:spPr>
          <a:xfrm>
            <a:off x="5387975" y="2120900"/>
            <a:ext cx="3468688" cy="4330700"/>
          </a:xfrm>
          <a:prstGeom prst="rect">
            <a:avLst/>
          </a:prstGeom>
          <a:noFill/>
          <a:ln>
            <a:noFill/>
          </a:ln>
        </p:spPr>
        <p:txBody>
          <a:bodyPr lIns="90488" tIns="44450" rIns="90488" bIns="44450"/>
          <a:lstStyle>
            <a:lvl1pPr marL="292100" indent="-2921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800100" indent="-34290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buFont typeface="Wingdings" panose="05000000000000000000" pitchFamily="2" charset="2"/>
              <a:buChar char="v"/>
            </a:pPr>
            <a:r>
              <a:rPr lang="en-US" altLang="zh-CN" sz="1800" dirty="0">
                <a:latin typeface="微软雅黑" panose="020B0503020204020204" pitchFamily="34" charset="-122"/>
                <a:ea typeface="微软雅黑" panose="020B0503020204020204" pitchFamily="34" charset="-122"/>
              </a:rPr>
              <a:t>Gloria</a:t>
            </a:r>
            <a:r>
              <a:rPr lang="zh-CN" altLang="en-US" sz="1800" dirty="0">
                <a:latin typeface="微软雅黑" panose="020B0503020204020204" pitchFamily="34" charset="-122"/>
                <a:ea typeface="微软雅黑" panose="020B0503020204020204" pitchFamily="34" charset="-122"/>
              </a:rPr>
              <a:t>答应给</a:t>
            </a:r>
            <a:r>
              <a:rPr lang="en-US" altLang="zh-CN" sz="1800" dirty="0">
                <a:latin typeface="微软雅黑" panose="020B0503020204020204" pitchFamily="34" charset="-122"/>
                <a:ea typeface="微软雅黑" panose="020B0503020204020204" pitchFamily="34" charset="-122"/>
              </a:rPr>
              <a:t>Aparna 10</a:t>
            </a:r>
            <a:r>
              <a:rPr lang="zh-CN" altLang="en-US" sz="1800" dirty="0">
                <a:latin typeface="微软雅黑" panose="020B0503020204020204" pitchFamily="34" charset="-122"/>
                <a:ea typeface="微软雅黑" panose="020B0503020204020204" pitchFamily="34" charset="-122"/>
              </a:rPr>
              <a:t>个比特币，同时答应给</a:t>
            </a:r>
            <a:r>
              <a:rPr lang="en-US" altLang="zh-CN" sz="1800" dirty="0">
                <a:latin typeface="微软雅黑" panose="020B0503020204020204" pitchFamily="34" charset="-122"/>
                <a:ea typeface="微软雅黑" panose="020B0503020204020204" pitchFamily="34" charset="-122"/>
              </a:rPr>
              <a:t>Nadir 10</a:t>
            </a:r>
            <a:r>
              <a:rPr lang="zh-CN" altLang="en-US" sz="1800" dirty="0">
                <a:latin typeface="微软雅黑" panose="020B0503020204020204" pitchFamily="34" charset="-122"/>
                <a:ea typeface="微软雅黑" panose="020B0503020204020204" pitchFamily="34" charset="-122"/>
              </a:rPr>
              <a:t>个比特币</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但是她总共只有</a:t>
            </a:r>
            <a:r>
              <a:rPr lang="en-US" altLang="zh-CN" sz="1800" dirty="0">
                <a:latin typeface="微软雅黑" panose="020B0503020204020204" pitchFamily="34" charset="-122"/>
                <a:ea typeface="微软雅黑" panose="020B0503020204020204" pitchFamily="34" charset="-122"/>
              </a:rPr>
              <a:t>10</a:t>
            </a:r>
            <a:r>
              <a:rPr lang="zh-CN" altLang="en-US" sz="1800" dirty="0">
                <a:latin typeface="微软雅黑" panose="020B0503020204020204" pitchFamily="34" charset="-122"/>
                <a:ea typeface="微软雅黑" panose="020B0503020204020204" pitchFamily="34" charset="-122"/>
              </a:rPr>
              <a:t>个比特币</a:t>
            </a:r>
          </a:p>
          <a:p>
            <a:endParaRPr lang="zh-CN" altLang="en-US" sz="1800" dirty="0">
              <a:latin typeface="微软雅黑" panose="020B0503020204020204" pitchFamily="34" charset="-122"/>
              <a:ea typeface="微软雅黑" panose="020B0503020204020204" pitchFamily="34" charset="-122"/>
            </a:endParaRPr>
          </a:p>
          <a:p>
            <a:pPr>
              <a:buFont typeface="Wingdings" panose="05000000000000000000" pitchFamily="2" charset="2"/>
              <a:buChar char="v"/>
            </a:pPr>
            <a:r>
              <a:rPr lang="en-US" altLang="zh-CN" sz="1800" dirty="0">
                <a:latin typeface="微软雅黑" panose="020B0503020204020204" pitchFamily="34" charset="-122"/>
                <a:ea typeface="微软雅黑" panose="020B0503020204020204" pitchFamily="34" charset="-122"/>
              </a:rPr>
              <a:t>Gloria</a:t>
            </a:r>
            <a:r>
              <a:rPr lang="zh-CN" altLang="en-US" sz="1800" dirty="0">
                <a:latin typeface="微软雅黑" panose="020B0503020204020204" pitchFamily="34" charset="-122"/>
                <a:ea typeface="微软雅黑" panose="020B0503020204020204" pitchFamily="34" charset="-122"/>
              </a:rPr>
              <a:t>的行为就是</a:t>
            </a:r>
            <a:r>
              <a:rPr lang="zh-CN" altLang="en-US" sz="1800" b="1" dirty="0">
                <a:solidFill>
                  <a:srgbClr val="00B050"/>
                </a:solidFill>
                <a:latin typeface="微软雅黑" panose="020B0503020204020204" pitchFamily="34" charset="-122"/>
                <a:ea typeface="微软雅黑" panose="020B0503020204020204" pitchFamily="34" charset="-122"/>
              </a:rPr>
              <a:t>双花攻击</a:t>
            </a:r>
            <a:endParaRPr lang="en-US" altLang="zh-CN" sz="1800" b="1" dirty="0">
              <a:solidFill>
                <a:srgbClr val="00B05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v"/>
            </a:pPr>
            <a:endParaRPr lang="en-US" altLang="zh-CN" sz="1800" b="1" dirty="0">
              <a:solidFill>
                <a:srgbClr val="00B05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v"/>
            </a:pPr>
            <a:r>
              <a:rPr lang="zh-CN" altLang="en-US" sz="1800" b="1" dirty="0">
                <a:solidFill>
                  <a:srgbClr val="FF0000"/>
                </a:solidFill>
                <a:latin typeface="微软雅黑" panose="020B0503020204020204" pitchFamily="34" charset="-122"/>
                <a:ea typeface="微软雅黑" panose="020B0503020204020204" pitchFamily="34" charset="-122"/>
              </a:rPr>
              <a:t>将导致每个节点记录的账本信息不一致</a:t>
            </a:r>
          </a:p>
          <a:p>
            <a:endParaRPr lang="zh-CN" altLang="en-US" sz="1800" dirty="0">
              <a:latin typeface="微软雅黑" panose="020B0503020204020204" pitchFamily="34" charset="-122"/>
              <a:ea typeface="微软雅黑" panose="020B0503020204020204" pitchFamily="34" charset="-122"/>
            </a:endParaRPr>
          </a:p>
          <a:p>
            <a:pPr>
              <a:buFont typeface="Monotype Sorts" pitchFamily="2" charset="2"/>
              <a:buNone/>
            </a:pPr>
            <a:endParaRPr lang="zh-CN" altLang="en-US" sz="1800" dirty="0">
              <a:latin typeface="微软雅黑" panose="020B0503020204020204" pitchFamily="34" charset="-122"/>
              <a:ea typeface="微软雅黑" panose="020B0503020204020204" pitchFamily="34" charset="-122"/>
            </a:endParaRPr>
          </a:p>
          <a:p>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p:cNvSpPr>
            <a:spLocks noGrp="1"/>
          </p:cNvSpPr>
          <p:nvPr>
            <p:ph type="title"/>
          </p:nvPr>
        </p:nvSpPr>
        <p:spPr>
          <a:xfrm>
            <a:off x="411163" y="257175"/>
            <a:ext cx="8280400" cy="533400"/>
          </a:xfrm>
        </p:spPr>
        <p:txBody>
          <a:bodyPr/>
          <a:lstStyle/>
          <a:p>
            <a:r>
              <a:rPr lang="zh-CN" altLang="en-US" sz="2800" dirty="0"/>
              <a:t>为何需要共识？共识机制中常见的攻击（</a:t>
            </a:r>
            <a:r>
              <a:rPr lang="en-US" altLang="zh-CN" sz="2800" b="0" dirty="0"/>
              <a:t>cont.</a:t>
            </a:r>
            <a:r>
              <a:rPr lang="zh-CN" altLang="en-US" sz="2800" dirty="0"/>
              <a:t>）</a:t>
            </a:r>
            <a:endParaRPr lang="zh-CN" altLang="en-US" sz="28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lstStyle/>
          <a:p>
            <a:pPr defTabSz="457200">
              <a:buFont typeface="Wingdings" panose="05000000000000000000" pitchFamily="2" charset="2"/>
              <a:buChar char="v"/>
            </a:pPr>
            <a:r>
              <a:rPr lang="en-US" altLang="zh-CN" sz="2400" b="1" dirty="0">
                <a:solidFill>
                  <a:srgbClr val="0070C0"/>
                </a:solidFill>
                <a:latin typeface="微软雅黑" panose="020B0503020204020204" pitchFamily="34" charset="-122"/>
                <a:ea typeface="微软雅黑" panose="020B0503020204020204" pitchFamily="34" charset="-122"/>
              </a:rPr>
              <a:t>Double Spending Attack </a:t>
            </a:r>
            <a:r>
              <a:rPr lang="zh-CN" altLang="en-US" sz="2400" b="1" dirty="0">
                <a:solidFill>
                  <a:srgbClr val="0070C0"/>
                </a:solidFill>
                <a:latin typeface="微软雅黑" panose="020B0503020204020204" pitchFamily="34" charset="-122"/>
                <a:ea typeface="微软雅黑" panose="020B0503020204020204" pitchFamily="34" charset="-122"/>
              </a:rPr>
              <a:t>双花攻击</a:t>
            </a:r>
            <a:endParaRPr lang="en-US" altLang="zh-CN" sz="2400" b="1" dirty="0">
              <a:solidFill>
                <a:srgbClr val="0070C0"/>
              </a:solidFill>
              <a:latin typeface="微软雅黑" panose="020B0503020204020204" pitchFamily="34" charset="-122"/>
              <a:ea typeface="微软雅黑" panose="020B0503020204020204" pitchFamily="34" charset="-122"/>
            </a:endParaRPr>
          </a:p>
          <a:p>
            <a:pPr defTabSz="457200">
              <a:buFont typeface="Wingdings" panose="05000000000000000000" pitchFamily="2" charset="2"/>
              <a:buChar char="v"/>
            </a:pPr>
            <a:endParaRPr lang="zh-CN" altLang="en-US" b="1" dirty="0">
              <a:solidFill>
                <a:srgbClr val="0070C0"/>
              </a:solidFill>
              <a:latin typeface="微软雅黑" panose="020B0503020204020204" pitchFamily="34" charset="-122"/>
              <a:ea typeface="微软雅黑" panose="020B0503020204020204" pitchFamily="34" charset="-122"/>
            </a:endParaRPr>
          </a:p>
          <a:p>
            <a:pPr defTabSz="457200"/>
            <a:endParaRPr lang="zh-CN" altLang="en-US" dirty="0">
              <a:latin typeface="微软雅黑" panose="020B0503020204020204" pitchFamily="34" charset="-122"/>
              <a:ea typeface="微软雅黑" panose="020B0503020204020204" pitchFamily="34" charset="-122"/>
            </a:endParaRPr>
          </a:p>
        </p:txBody>
      </p:sp>
      <p:pic>
        <p:nvPicPr>
          <p:cNvPr id="12800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2300" y="2120900"/>
            <a:ext cx="5013325" cy="365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p:cNvSpPr>
            <a:spLocks noGrp="1"/>
          </p:cNvSpPr>
          <p:nvPr/>
        </p:nvSpPr>
        <p:spPr>
          <a:xfrm>
            <a:off x="5387975" y="2029216"/>
            <a:ext cx="3468688" cy="4422384"/>
          </a:xfrm>
          <a:prstGeom prst="rect">
            <a:avLst/>
          </a:prstGeom>
          <a:noFill/>
          <a:ln>
            <a:noFill/>
          </a:ln>
        </p:spPr>
        <p:txBody>
          <a:bodyPr lIns="90488" tIns="44450" rIns="90488" bIns="44450"/>
          <a:lstStyle>
            <a:lvl1pPr marL="292100" indent="-2921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800100" indent="-34290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buFont typeface="Monotype Sorts" pitchFamily="2" charset="2"/>
              <a:buNone/>
            </a:pPr>
            <a:endParaRPr lang="en-US" altLang="zh-CN" sz="1800" dirty="0">
              <a:latin typeface="微软雅黑" panose="020B0503020204020204" pitchFamily="34" charset="-122"/>
              <a:ea typeface="微软雅黑" panose="020B0503020204020204" pitchFamily="34" charset="-122"/>
            </a:endParaRPr>
          </a:p>
          <a:p>
            <a:pPr>
              <a:buFont typeface="Wingdings" panose="05000000000000000000" pitchFamily="2" charset="2"/>
              <a:buChar char="v"/>
            </a:pPr>
            <a:r>
              <a:rPr lang="zh-CN" altLang="en-US" sz="1800" b="1" dirty="0">
                <a:solidFill>
                  <a:srgbClr val="FF0000"/>
                </a:solidFill>
                <a:latin typeface="微软雅黑" panose="020B0503020204020204" pitchFamily="34" charset="-122"/>
                <a:ea typeface="微软雅黑" panose="020B0503020204020204" pitchFamily="34" charset="-122"/>
              </a:rPr>
              <a:t>如何保证这种 独立的 记录过程不存在这种恶意行为？</a:t>
            </a:r>
          </a:p>
          <a:p>
            <a:pPr>
              <a:buFont typeface="Wingdings" panose="05000000000000000000" pitchFamily="2" charset="2"/>
              <a:buChar char="v"/>
            </a:pPr>
            <a:endParaRPr lang="zh-CN" altLang="en-US" sz="1800" dirty="0">
              <a:latin typeface="微软雅黑" panose="020B0503020204020204" pitchFamily="34" charset="-122"/>
              <a:ea typeface="微软雅黑" panose="020B0503020204020204" pitchFamily="34" charset="-122"/>
            </a:endParaRPr>
          </a:p>
          <a:p>
            <a:endParaRPr lang="zh-CN" altLang="en-US" sz="1800" dirty="0">
              <a:latin typeface="微软雅黑" panose="020B0503020204020204" pitchFamily="34" charset="-122"/>
              <a:ea typeface="微软雅黑" panose="020B0503020204020204" pitchFamily="34" charset="-122"/>
            </a:endParaRPr>
          </a:p>
          <a:p>
            <a:pPr>
              <a:buFont typeface="Monotype Sorts" pitchFamily="2" charset="2"/>
              <a:buNone/>
            </a:pPr>
            <a:endParaRPr lang="zh-CN" altLang="en-US" sz="1800" dirty="0">
              <a:latin typeface="微软雅黑" panose="020B0503020204020204" pitchFamily="34" charset="-122"/>
              <a:ea typeface="微软雅黑" panose="020B0503020204020204" pitchFamily="34" charset="-122"/>
            </a:endParaRPr>
          </a:p>
          <a:p>
            <a:endParaRPr lang="zh-CN" altLang="en-US" sz="1800" dirty="0">
              <a:latin typeface="微软雅黑" panose="020B0503020204020204" pitchFamily="34" charset="-122"/>
              <a:ea typeface="微软雅黑" panose="020B0503020204020204" pitchFamily="34" charset="-122"/>
            </a:endParaRPr>
          </a:p>
        </p:txBody>
      </p:sp>
      <p:sp>
        <p:nvSpPr>
          <p:cNvPr id="128006" name="爆炸形 2 5"/>
          <p:cNvSpPr>
            <a:spLocks noChangeArrowheads="1"/>
          </p:cNvSpPr>
          <p:nvPr/>
        </p:nvSpPr>
        <p:spPr bwMode="auto">
          <a:xfrm>
            <a:off x="622300" y="2617940"/>
            <a:ext cx="5114621" cy="2925198"/>
          </a:xfrm>
          <a:prstGeom prst="irregularSeal2">
            <a:avLst/>
          </a:prstGeom>
          <a:gradFill rotWithShape="0">
            <a:gsLst>
              <a:gs pos="0">
                <a:srgbClr val="FE4444">
                  <a:alpha val="34998"/>
                </a:srgbClr>
              </a:gs>
              <a:gs pos="100000">
                <a:srgbClr val="832B2B"/>
              </a:gs>
            </a:gsLst>
            <a:lin ang="5400000"/>
          </a:gradFill>
          <a:ln w="12700">
            <a:solidFill>
              <a:schemeClr val="tx1"/>
            </a:solidFill>
            <a:round/>
          </a:ln>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defTabSz="914400">
              <a:spcBef>
                <a:spcPct val="0"/>
              </a:spcBef>
              <a:spcAft>
                <a:spcPct val="0"/>
              </a:spcAft>
              <a:buClrTx/>
              <a:buSzTx/>
              <a:buFontTx/>
              <a:buNone/>
            </a:pPr>
            <a:endParaRPr lang="zh-CN" altLang="en-US" sz="3200" b="1" dirty="0">
              <a:latin typeface="微软雅黑 Light" charset="-122"/>
              <a:ea typeface="微软雅黑 Light" charset="-122"/>
            </a:endParaRPr>
          </a:p>
          <a:p>
            <a:pPr defTabSz="914400">
              <a:spcBef>
                <a:spcPct val="0"/>
              </a:spcBef>
              <a:spcAft>
                <a:spcPct val="0"/>
              </a:spcAft>
              <a:buClrTx/>
              <a:buSzTx/>
              <a:buFontTx/>
              <a:buNone/>
            </a:pPr>
            <a:r>
              <a:rPr lang="zh-CN" altLang="en-US" sz="3200" b="1" dirty="0">
                <a:latin typeface="微软雅黑 Light" charset="-122"/>
                <a:ea typeface="微软雅黑 Light" charset="-122"/>
              </a:rPr>
              <a:t>恶意行为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标题 1"/>
          <p:cNvSpPr>
            <a:spLocks noGrp="1"/>
          </p:cNvSpPr>
          <p:nvPr>
            <p:ph type="title"/>
          </p:nvPr>
        </p:nvSpPr>
        <p:spPr>
          <a:xfrm>
            <a:off x="411163" y="257175"/>
            <a:ext cx="8280400" cy="533400"/>
          </a:xfrm>
        </p:spPr>
        <p:txBody>
          <a:bodyPr/>
          <a:lstStyle/>
          <a:p>
            <a:r>
              <a:rPr lang="zh-CN" altLang="en-US" sz="2800" dirty="0"/>
              <a:t>为何需要共识？共识机制中常见的攻击（</a:t>
            </a:r>
            <a:r>
              <a:rPr lang="en-US" altLang="zh-CN" sz="2800" b="0" dirty="0"/>
              <a:t>cont.</a:t>
            </a:r>
            <a:r>
              <a:rPr lang="zh-CN" altLang="en-US" sz="2800" dirty="0"/>
              <a:t>）</a:t>
            </a:r>
            <a:endParaRPr lang="zh-CN" altLang="en-US" sz="2800" dirty="0">
              <a:latin typeface="微软雅黑" panose="020B0503020204020204" pitchFamily="34" charset="-122"/>
              <a:ea typeface="微软雅黑" panose="020B0503020204020204" pitchFamily="34" charset="-122"/>
            </a:endParaRPr>
          </a:p>
        </p:txBody>
      </p:sp>
      <p:sp>
        <p:nvSpPr>
          <p:cNvPr id="129027" name="内容占位符 2"/>
          <p:cNvSpPr>
            <a:spLocks noGrp="1"/>
          </p:cNvSpPr>
          <p:nvPr>
            <p:ph idx="1"/>
          </p:nvPr>
        </p:nvSpPr>
        <p:spPr/>
        <p:txBody>
          <a:bodyPr/>
          <a:lstStyle/>
          <a:p>
            <a:pPr>
              <a:buFont typeface="Wingdings" panose="05000000000000000000" pitchFamily="2" charset="2"/>
              <a:buChar char="v"/>
            </a:pPr>
            <a:r>
              <a:rPr lang="zh-CN" altLang="en-US" sz="2400" b="1" dirty="0">
                <a:solidFill>
                  <a:srgbClr val="0070C0"/>
                </a:solidFill>
                <a:latin typeface="微软雅黑" panose="020B0503020204020204" pitchFamily="34" charset="-122"/>
                <a:ea typeface="微软雅黑" panose="020B0503020204020204" pitchFamily="34" charset="-122"/>
              </a:rPr>
              <a:t>对抗双花攻击：同等验证</a:t>
            </a:r>
          </a:p>
        </p:txBody>
      </p:sp>
      <p:pic>
        <p:nvPicPr>
          <p:cNvPr id="129028"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000" y="2062163"/>
            <a:ext cx="5102225" cy="373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p:cNvSpPr>
            <a:spLocks noGrp="1"/>
          </p:cNvSpPr>
          <p:nvPr/>
        </p:nvSpPr>
        <p:spPr bwMode="auto">
          <a:xfrm>
            <a:off x="5741988" y="1508125"/>
            <a:ext cx="3235325"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lvl1pPr marL="292100" indent="-2921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800100" indent="-34290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buFont typeface="Wingdings" panose="05000000000000000000" pitchFamily="2" charset="2"/>
              <a:buChar char="v"/>
            </a:pPr>
            <a:r>
              <a:rPr lang="zh-CN" altLang="en-US" sz="1800" b="1">
                <a:latin typeface="微软雅黑" panose="020B0503020204020204" pitchFamily="34" charset="-122"/>
                <a:ea typeface="微软雅黑" panose="020B0503020204020204" pitchFamily="34" charset="-122"/>
              </a:rPr>
              <a:t>取代每个用户孤立的决定</a:t>
            </a:r>
            <a:endParaRPr lang="en-US" altLang="zh-CN" sz="1800" b="1">
              <a:latin typeface="微软雅黑" panose="020B0503020204020204" pitchFamily="34" charset="-122"/>
              <a:ea typeface="微软雅黑" panose="020B0503020204020204" pitchFamily="34" charset="-122"/>
            </a:endParaRPr>
          </a:p>
          <a:p>
            <a:pPr>
              <a:buFont typeface="Wingdings" panose="05000000000000000000" pitchFamily="2" charset="2"/>
              <a:buChar char="v"/>
            </a:pPr>
            <a:endParaRPr lang="zh-CN" altLang="en-US" sz="1800">
              <a:latin typeface="微软雅黑" panose="020B0503020204020204" pitchFamily="34" charset="-122"/>
              <a:ea typeface="微软雅黑" panose="020B0503020204020204" pitchFamily="34" charset="-122"/>
            </a:endParaRPr>
          </a:p>
          <a:p>
            <a:pPr>
              <a:buFont typeface="Wingdings" panose="05000000000000000000" pitchFamily="2" charset="2"/>
              <a:buChar char="p"/>
            </a:pPr>
            <a:r>
              <a:rPr lang="zh-CN" altLang="en-US" sz="1800">
                <a:latin typeface="微软雅黑" panose="020B0503020204020204" pitchFamily="34" charset="-122"/>
                <a:ea typeface="微软雅黑" panose="020B0503020204020204" pitchFamily="34" charset="-122"/>
              </a:rPr>
              <a:t>提交者向其他用户提交一条交易信息</a:t>
            </a:r>
          </a:p>
          <a:p>
            <a:pPr>
              <a:buFont typeface="Wingdings" panose="05000000000000000000" pitchFamily="2" charset="2"/>
              <a:buChar char="p"/>
            </a:pPr>
            <a:r>
              <a:rPr lang="zh-CN" altLang="en-US" sz="1800">
                <a:latin typeface="微软雅黑" panose="020B0503020204020204" pitchFamily="34" charset="-122"/>
                <a:ea typeface="微软雅黑" panose="020B0503020204020204" pitchFamily="34" charset="-122"/>
              </a:rPr>
              <a:t>其他用户进行投票</a:t>
            </a:r>
          </a:p>
          <a:p>
            <a:pPr>
              <a:buFont typeface="Wingdings" panose="05000000000000000000" pitchFamily="2" charset="2"/>
              <a:buChar char="p"/>
            </a:pPr>
            <a:r>
              <a:rPr lang="zh-CN" altLang="en-US" sz="1800">
                <a:latin typeface="微软雅黑" panose="020B0503020204020204" pitchFamily="34" charset="-122"/>
                <a:ea typeface="微软雅黑" panose="020B0503020204020204" pitchFamily="34" charset="-122"/>
              </a:rPr>
              <a:t>当获得一定数目投票后，大家同意将交易信息进行保存</a:t>
            </a:r>
          </a:p>
          <a:p>
            <a:pPr>
              <a:buFont typeface="Wingdings" panose="05000000000000000000" pitchFamily="2" charset="2"/>
              <a:buChar char="p"/>
            </a:pPr>
            <a:endParaRPr lang="zh-CN" altLang="en-US" sz="1800">
              <a:latin typeface="微软雅黑" panose="020B0503020204020204" pitchFamily="34" charset="-122"/>
              <a:ea typeface="微软雅黑" panose="020B0503020204020204" pitchFamily="34" charset="-122"/>
            </a:endParaRPr>
          </a:p>
          <a:p>
            <a:pPr>
              <a:buFont typeface="Wingdings" panose="05000000000000000000" pitchFamily="2" charset="2"/>
              <a:buChar char="p"/>
            </a:pPr>
            <a:endParaRPr lang="zh-CN" altLang="en-US" sz="1800">
              <a:latin typeface="微软雅黑" panose="020B0503020204020204" pitchFamily="34" charset="-122"/>
              <a:ea typeface="微软雅黑" panose="020B0503020204020204" pitchFamily="34" charset="-122"/>
            </a:endParaRPr>
          </a:p>
          <a:p>
            <a:pPr>
              <a:buFont typeface="Wingdings" panose="05000000000000000000" pitchFamily="2" charset="2"/>
              <a:buChar char="v"/>
            </a:pPr>
            <a:r>
              <a:rPr lang="zh-CN" altLang="en-US" sz="1800" b="1">
                <a:solidFill>
                  <a:srgbClr val="00B050"/>
                </a:solidFill>
                <a:latin typeface="微软雅黑" panose="020B0503020204020204" pitchFamily="34" charset="-122"/>
                <a:ea typeface="微软雅黑" panose="020B0503020204020204" pitchFamily="34" charset="-122"/>
              </a:rPr>
              <a:t>保证所有节点存储相同的交易账单</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en-US" dirty="0"/>
          </a:p>
        </p:txBody>
      </p:sp>
      <p:sp>
        <p:nvSpPr>
          <p:cNvPr id="3" name="Content Placeholder 2"/>
          <p:cNvSpPr>
            <a:spLocks noGrp="1"/>
          </p:cNvSpPr>
          <p:nvPr>
            <p:ph idx="1"/>
          </p:nvPr>
        </p:nvSpPr>
        <p:spPr/>
        <p:txBody>
          <a:bodyPr/>
          <a:lstStyle/>
          <a:p>
            <a:endParaRPr lang="en-US" altLang="zh-CN" dirty="0"/>
          </a:p>
          <a:p>
            <a:r>
              <a:rPr lang="en-US" altLang="zh-CN" dirty="0">
                <a:solidFill>
                  <a:srgbClr val="C00000"/>
                </a:solidFill>
              </a:rPr>
              <a:t>Part</a:t>
            </a:r>
            <a:r>
              <a:rPr lang="zh-CN" altLang="en-US" dirty="0">
                <a:solidFill>
                  <a:srgbClr val="C00000"/>
                </a:solidFill>
              </a:rPr>
              <a:t> </a:t>
            </a:r>
            <a:r>
              <a:rPr lang="en-US" altLang="zh-CN" dirty="0">
                <a:solidFill>
                  <a:srgbClr val="C00000"/>
                </a:solidFill>
              </a:rPr>
              <a:t>1:</a:t>
            </a:r>
            <a:r>
              <a:rPr lang="zh-CN" altLang="en-US" dirty="0">
                <a:solidFill>
                  <a:srgbClr val="C00000"/>
                </a:solidFill>
              </a:rPr>
              <a:t> </a:t>
            </a:r>
            <a:r>
              <a:rPr lang="en-US" altLang="zh-CN" dirty="0">
                <a:solidFill>
                  <a:srgbClr val="C00000"/>
                </a:solidFill>
              </a:rPr>
              <a:t>What</a:t>
            </a:r>
            <a:r>
              <a:rPr lang="zh-CN" altLang="en-US" dirty="0">
                <a:solidFill>
                  <a:srgbClr val="C00000"/>
                </a:solidFill>
              </a:rPr>
              <a:t> </a:t>
            </a:r>
            <a:r>
              <a:rPr lang="en-US" altLang="zh-CN" dirty="0">
                <a:solidFill>
                  <a:srgbClr val="C00000"/>
                </a:solidFill>
              </a:rPr>
              <a:t>is</a:t>
            </a:r>
            <a:r>
              <a:rPr lang="zh-CN" altLang="en-US" dirty="0">
                <a:solidFill>
                  <a:srgbClr val="C00000"/>
                </a:solidFill>
              </a:rPr>
              <a:t> </a:t>
            </a:r>
            <a:r>
              <a:rPr lang="en-US" altLang="zh-CN" dirty="0">
                <a:solidFill>
                  <a:srgbClr val="C00000"/>
                </a:solidFill>
              </a:rPr>
              <a:t>Consensus</a:t>
            </a:r>
          </a:p>
          <a:p>
            <a:pPr lvl="1"/>
            <a:r>
              <a:rPr lang="zh-CN" altLang="en-US" sz="2400" dirty="0">
                <a:solidFill>
                  <a:srgbClr val="C00000"/>
                </a:solidFill>
              </a:rPr>
              <a:t>共识</a:t>
            </a:r>
            <a:endParaRPr lang="en-US" altLang="zh-CN" sz="2400" dirty="0">
              <a:solidFill>
                <a:srgbClr val="C00000"/>
              </a:solidFill>
            </a:endParaRPr>
          </a:p>
          <a:p>
            <a:pPr lvl="1"/>
            <a:r>
              <a:rPr lang="zh-CN" altLang="en-US" sz="2400" dirty="0">
                <a:solidFill>
                  <a:srgbClr val="C00000"/>
                </a:solidFill>
              </a:rPr>
              <a:t>共识机制 与 类型</a:t>
            </a:r>
            <a:endParaRPr lang="en-US" altLang="zh-CN" sz="2400" dirty="0">
              <a:solidFill>
                <a:srgbClr val="C00000"/>
              </a:solidFill>
            </a:endParaRPr>
          </a:p>
          <a:p>
            <a:pPr lvl="1"/>
            <a:r>
              <a:rPr lang="zh-CN" altLang="en-US" sz="2400" dirty="0">
                <a:solidFill>
                  <a:srgbClr val="C00000"/>
                </a:solidFill>
              </a:rPr>
              <a:t>区块链的共识机制</a:t>
            </a:r>
            <a:endParaRPr lang="en-US" altLang="zh-CN" sz="2400" dirty="0">
              <a:solidFill>
                <a:srgbClr val="C00000"/>
              </a:solidFill>
            </a:endParaRPr>
          </a:p>
          <a:p>
            <a:endParaRPr lang="en-US" dirty="0"/>
          </a:p>
          <a:p>
            <a:r>
              <a:rPr lang="en-US" altLang="zh-CN" dirty="0"/>
              <a:t>Part</a:t>
            </a:r>
            <a:r>
              <a:rPr lang="zh-CN" altLang="en-US" dirty="0"/>
              <a:t> </a:t>
            </a:r>
            <a:r>
              <a:rPr lang="en-US" altLang="zh-CN" dirty="0"/>
              <a:t>2: Why</a:t>
            </a:r>
            <a:r>
              <a:rPr lang="zh-CN" altLang="en-US" dirty="0"/>
              <a:t> </a:t>
            </a:r>
            <a:r>
              <a:rPr lang="en-US" altLang="zh-CN" dirty="0"/>
              <a:t>Bitcoin</a:t>
            </a:r>
            <a:r>
              <a:rPr lang="zh-CN" altLang="en-US" dirty="0"/>
              <a:t> </a:t>
            </a:r>
            <a:r>
              <a:rPr lang="en-US" altLang="zh-CN" dirty="0"/>
              <a:t>needs</a:t>
            </a:r>
            <a:r>
              <a:rPr lang="zh-CN" altLang="en-US" dirty="0"/>
              <a:t> </a:t>
            </a:r>
            <a:r>
              <a:rPr lang="en-US" altLang="zh-CN" dirty="0"/>
              <a:t>Consensus</a:t>
            </a:r>
          </a:p>
          <a:p>
            <a:endParaRPr lang="en-US" altLang="zh-CN" dirty="0"/>
          </a:p>
          <a:p>
            <a:r>
              <a:rPr lang="en-US" altLang="zh-CN" dirty="0"/>
              <a:t>Part</a:t>
            </a:r>
            <a:r>
              <a:rPr lang="zh-CN" altLang="en-US" dirty="0"/>
              <a:t> </a:t>
            </a:r>
            <a:r>
              <a:rPr lang="en-US" altLang="zh-CN" dirty="0"/>
              <a:t>3:</a:t>
            </a:r>
            <a:r>
              <a:rPr lang="zh-CN" altLang="en-US" dirty="0"/>
              <a:t> </a:t>
            </a:r>
            <a:r>
              <a:rPr lang="en-US" altLang="zh-CN" dirty="0"/>
              <a:t>Theoretical</a:t>
            </a:r>
            <a:r>
              <a:rPr lang="zh-CN" altLang="en-US" dirty="0"/>
              <a:t> </a:t>
            </a:r>
            <a:r>
              <a:rPr lang="en-US" altLang="zh-CN" dirty="0"/>
              <a:t>Limitation</a:t>
            </a:r>
            <a:r>
              <a:rPr lang="zh-CN" altLang="en-US" dirty="0"/>
              <a:t> </a:t>
            </a:r>
            <a:r>
              <a:rPr lang="en-US" altLang="zh-CN" dirty="0"/>
              <a:t>of</a:t>
            </a:r>
            <a:r>
              <a:rPr lang="zh-CN" altLang="en-US" dirty="0"/>
              <a:t> </a:t>
            </a:r>
            <a:r>
              <a:rPr lang="en-US" altLang="zh-CN" dirty="0"/>
              <a:t>Blockchain</a:t>
            </a:r>
            <a:r>
              <a:rPr lang="zh-CN" altLang="en-US" dirty="0"/>
              <a:t> </a:t>
            </a:r>
            <a:r>
              <a:rPr lang="en-US" altLang="zh-CN" dirty="0"/>
              <a:t>Consensus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内容占位符 2"/>
          <p:cNvSpPr>
            <a:spLocks noGrp="1"/>
          </p:cNvSpPr>
          <p:nvPr>
            <p:ph idx="1"/>
          </p:nvPr>
        </p:nvSpPr>
        <p:spPr/>
        <p:txBody>
          <a:bodyPr/>
          <a:lstStyle/>
          <a:p>
            <a:pPr>
              <a:buFont typeface="Wingdings" panose="05000000000000000000" pitchFamily="2" charset="2"/>
              <a:buChar char="v"/>
            </a:pPr>
            <a:r>
              <a:rPr lang="zh-CN" altLang="en-US" sz="2400" b="1" dirty="0">
                <a:solidFill>
                  <a:srgbClr val="0070C0"/>
                </a:solidFill>
                <a:latin typeface="微软雅黑" panose="020B0503020204020204" pitchFamily="34" charset="-122"/>
                <a:ea typeface="微软雅黑" panose="020B0503020204020204" pitchFamily="34" charset="-122"/>
              </a:rPr>
              <a:t>对抗双花攻击：同等验证</a:t>
            </a:r>
          </a:p>
        </p:txBody>
      </p:sp>
      <p:pic>
        <p:nvPicPr>
          <p:cNvPr id="13107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062163"/>
            <a:ext cx="5102225" cy="373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p:cNvSpPr>
            <a:spLocks noGrp="1"/>
          </p:cNvSpPr>
          <p:nvPr/>
        </p:nvSpPr>
        <p:spPr bwMode="auto">
          <a:xfrm>
            <a:off x="5680075" y="2289175"/>
            <a:ext cx="3235325"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lvl1pPr marL="292100" indent="-2921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800100" indent="-34290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buFont typeface="Wingdings" panose="05000000000000000000" pitchFamily="2" charset="2"/>
              <a:buChar char="v"/>
            </a:pPr>
            <a:r>
              <a:rPr lang="zh-CN" altLang="en-US" sz="1800">
                <a:latin typeface="微软雅黑" panose="020B0503020204020204" pitchFamily="34" charset="-122"/>
                <a:ea typeface="微软雅黑" panose="020B0503020204020204" pitchFamily="34" charset="-122"/>
              </a:rPr>
              <a:t>现在，当</a:t>
            </a:r>
            <a:r>
              <a:rPr lang="en-US" altLang="zh-CN" sz="1800">
                <a:latin typeface="微软雅黑" panose="020B0503020204020204" pitchFamily="34" charset="-122"/>
                <a:ea typeface="微软雅黑" panose="020B0503020204020204" pitchFamily="34" charset="-122"/>
              </a:rPr>
              <a:t>Gloria</a:t>
            </a:r>
            <a:r>
              <a:rPr lang="zh-CN" altLang="en-US" sz="1800">
                <a:latin typeface="微软雅黑" panose="020B0503020204020204" pitchFamily="34" charset="-122"/>
                <a:ea typeface="微软雅黑" panose="020B0503020204020204" pitchFamily="34" charset="-122"/>
              </a:rPr>
              <a:t>准备进行双花时，会被其他用户拒绝接受该笔交易。</a:t>
            </a:r>
          </a:p>
          <a:p>
            <a:endParaRPr lang="zh-CN" altLang="en-US" sz="1800">
              <a:latin typeface="微软雅黑" panose="020B0503020204020204" pitchFamily="34" charset="-122"/>
              <a:ea typeface="微软雅黑" panose="020B0503020204020204" pitchFamily="34" charset="-122"/>
            </a:endParaRPr>
          </a:p>
          <a:p>
            <a:endParaRPr lang="zh-CN" altLang="en-US" sz="1800">
              <a:latin typeface="微软雅黑" panose="020B0503020204020204" pitchFamily="34" charset="-122"/>
              <a:ea typeface="微软雅黑" panose="020B0503020204020204" pitchFamily="34" charset="-122"/>
            </a:endParaRPr>
          </a:p>
          <a:p>
            <a:pPr>
              <a:buFont typeface="Wingdings" panose="05000000000000000000" pitchFamily="2" charset="2"/>
              <a:buChar char="v"/>
            </a:pPr>
            <a:r>
              <a:rPr lang="zh-CN" altLang="en-US" sz="1800">
                <a:latin typeface="微软雅黑" panose="020B0503020204020204" pitchFamily="34" charset="-122"/>
                <a:ea typeface="微软雅黑" panose="020B0503020204020204" pitchFamily="34" charset="-122"/>
              </a:rPr>
              <a:t>节点在观测到多笔交易使用同一笔比特币时，会对</a:t>
            </a:r>
            <a:r>
              <a:rPr lang="en-US" altLang="zh-CN" sz="1800">
                <a:latin typeface="微软雅黑" panose="020B0503020204020204" pitchFamily="34" charset="-122"/>
                <a:ea typeface="微软雅黑" panose="020B0503020204020204" pitchFamily="34" charset="-122"/>
                <a:sym typeface="+mn-ea"/>
              </a:rPr>
              <a:t>Gloria</a:t>
            </a:r>
            <a:r>
              <a:rPr lang="zh-CN" altLang="en-US" sz="1800">
                <a:latin typeface="微软雅黑" panose="020B0503020204020204" pitchFamily="34" charset="-122"/>
                <a:ea typeface="微软雅黑" panose="020B0503020204020204" pitchFamily="34" charset="-122"/>
                <a:sym typeface="+mn-ea"/>
              </a:rPr>
              <a:t>的提案投出反对票。</a:t>
            </a:r>
          </a:p>
        </p:txBody>
      </p:sp>
      <p:pic>
        <p:nvPicPr>
          <p:cNvPr id="131078"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000" y="2038350"/>
            <a:ext cx="5172075" cy="378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3697288" y="2289175"/>
            <a:ext cx="132080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标题 1"/>
          <p:cNvSpPr>
            <a:spLocks noGrp="1"/>
          </p:cNvSpPr>
          <p:nvPr>
            <p:ph type="title"/>
          </p:nvPr>
        </p:nvSpPr>
        <p:spPr>
          <a:xfrm>
            <a:off x="411163" y="257175"/>
            <a:ext cx="8280400" cy="533400"/>
          </a:xfrm>
        </p:spPr>
        <p:txBody>
          <a:bodyPr/>
          <a:lstStyle/>
          <a:p>
            <a:r>
              <a:rPr lang="zh-CN" altLang="en-US" sz="2800" dirty="0"/>
              <a:t>为何需要共识？共识机制中常见的攻击（</a:t>
            </a:r>
            <a:r>
              <a:rPr lang="en-US" altLang="zh-CN" sz="2800" b="0" dirty="0"/>
              <a:t>cont.</a:t>
            </a:r>
            <a:r>
              <a:rPr lang="zh-CN" altLang="en-US" sz="2800" dirty="0"/>
              <a:t>）</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内容占位符 2"/>
          <p:cNvSpPr>
            <a:spLocks noGrp="1"/>
          </p:cNvSpPr>
          <p:nvPr>
            <p:ph idx="1"/>
          </p:nvPr>
        </p:nvSpPr>
        <p:spPr/>
        <p:txBody>
          <a:bodyPr/>
          <a:lstStyle/>
          <a:p>
            <a:pPr>
              <a:buFont typeface="Wingdings" panose="05000000000000000000" pitchFamily="2" charset="2"/>
              <a:buChar char="v"/>
            </a:pPr>
            <a:r>
              <a:rPr lang="zh-CN" altLang="en-US" sz="2400" b="1" dirty="0">
                <a:solidFill>
                  <a:srgbClr val="0070C0"/>
                </a:solidFill>
                <a:latin typeface="微软雅黑" panose="020B0503020204020204" pitchFamily="34" charset="-122"/>
                <a:ea typeface="微软雅黑" panose="020B0503020204020204" pitchFamily="34" charset="-122"/>
              </a:rPr>
              <a:t>Sybil Attack 多重身份攻击</a:t>
            </a:r>
            <a:r>
              <a:rPr lang="en-US" altLang="zh-CN" sz="2400" b="1" dirty="0">
                <a:solidFill>
                  <a:srgbClr val="0070C0"/>
                </a:solidFill>
                <a:latin typeface="微软雅黑" panose="020B0503020204020204" pitchFamily="34" charset="-122"/>
                <a:ea typeface="微软雅黑" panose="020B0503020204020204" pitchFamily="34" charset="-122"/>
              </a:rPr>
              <a:t>/</a:t>
            </a:r>
            <a:r>
              <a:rPr lang="zh-CN" altLang="en-US" sz="2400" b="1" dirty="0">
                <a:solidFill>
                  <a:srgbClr val="0070C0"/>
                </a:solidFill>
                <a:latin typeface="微软雅黑" panose="020B0503020204020204" pitchFamily="34" charset="-122"/>
                <a:ea typeface="微软雅黑" panose="020B0503020204020204" pitchFamily="34" charset="-122"/>
              </a:rPr>
              <a:t>女巫攻击</a:t>
            </a:r>
          </a:p>
        </p:txBody>
      </p:sp>
      <p:sp>
        <p:nvSpPr>
          <p:cNvPr id="134148" name="内容占位符 2"/>
          <p:cNvSpPr>
            <a:spLocks noGrp="1"/>
          </p:cNvSpPr>
          <p:nvPr/>
        </p:nvSpPr>
        <p:spPr bwMode="auto">
          <a:xfrm>
            <a:off x="5680075" y="2289175"/>
            <a:ext cx="3235325"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lvl1pPr marL="292100" indent="-2921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800100" indent="-34290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buFont typeface="Wingdings" panose="05000000000000000000" pitchFamily="2" charset="2"/>
              <a:buChar char="v"/>
            </a:pPr>
            <a:r>
              <a:rPr lang="zh-CN" altLang="zh-CN" sz="1800" dirty="0">
                <a:latin typeface="微软雅黑" panose="020B0503020204020204" pitchFamily="34" charset="-122"/>
                <a:ea typeface="微软雅黑" panose="020B0503020204020204" pitchFamily="34" charset="-122"/>
              </a:rPr>
              <a:t>比特币作为无中心登记的匿名服务</a:t>
            </a:r>
            <a:endParaRPr lang="en-US" altLang="zh-CN" sz="1800" dirty="0">
              <a:latin typeface="微软雅黑" panose="020B0503020204020204" pitchFamily="34" charset="-122"/>
              <a:ea typeface="微软雅黑" panose="020B0503020204020204" pitchFamily="34" charset="-122"/>
            </a:endParaRPr>
          </a:p>
          <a:p>
            <a:pPr>
              <a:buFont typeface="Wingdings" panose="05000000000000000000" pitchFamily="2" charset="2"/>
              <a:buChar char="v"/>
            </a:pPr>
            <a:endParaRPr lang="zh-CN" altLang="zh-CN" sz="1800" dirty="0">
              <a:latin typeface="微软雅黑" panose="020B0503020204020204" pitchFamily="34" charset="-122"/>
              <a:ea typeface="微软雅黑" panose="020B0503020204020204" pitchFamily="34" charset="-122"/>
            </a:endParaRPr>
          </a:p>
          <a:p>
            <a:pPr>
              <a:buFont typeface="Wingdings" panose="05000000000000000000" pitchFamily="2" charset="2"/>
              <a:buChar char="p"/>
            </a:pPr>
            <a:r>
              <a:rPr lang="zh-CN" altLang="zh-CN" sz="1800" dirty="0">
                <a:latin typeface="微软雅黑" panose="020B0503020204020204" pitchFamily="34" charset="-122"/>
                <a:ea typeface="微软雅黑" panose="020B0503020204020204" pitchFamily="34" charset="-122"/>
                <a:sym typeface="+mn-ea"/>
              </a:rPr>
              <a:t>创建多重身份代价极低</a:t>
            </a:r>
            <a:endParaRPr lang="en-US" altLang="zh-CN" sz="1800" dirty="0">
              <a:latin typeface="微软雅黑" panose="020B0503020204020204" pitchFamily="34" charset="-122"/>
              <a:ea typeface="微软雅黑" panose="020B0503020204020204" pitchFamily="34" charset="-122"/>
              <a:sym typeface="+mn-ea"/>
            </a:endParaRPr>
          </a:p>
          <a:p>
            <a:pPr>
              <a:buFont typeface="Wingdings" panose="05000000000000000000" pitchFamily="2" charset="2"/>
              <a:buChar char="p"/>
            </a:pPr>
            <a:endParaRPr lang="zh-CN" altLang="zh-CN" sz="1800" dirty="0">
              <a:latin typeface="微软雅黑" panose="020B0503020204020204" pitchFamily="34" charset="-122"/>
              <a:ea typeface="微软雅黑" panose="020B0503020204020204" pitchFamily="34" charset="-122"/>
              <a:sym typeface="+mn-ea"/>
            </a:endParaRPr>
          </a:p>
          <a:p>
            <a:pPr>
              <a:buFont typeface="Wingdings" panose="05000000000000000000" pitchFamily="2" charset="2"/>
              <a:buChar char="p"/>
            </a:pPr>
            <a:r>
              <a:rPr lang="zh-CN" altLang="zh-CN" sz="1800" dirty="0">
                <a:latin typeface="微软雅黑" panose="020B0503020204020204" pitchFamily="34" charset="-122"/>
                <a:ea typeface="微软雅黑" panose="020B0503020204020204" pitchFamily="34" charset="-122"/>
                <a:sym typeface="+mn-ea"/>
              </a:rPr>
              <a:t>多重身份意味着多重的投票权利</a:t>
            </a:r>
            <a:endParaRPr lang="zh-CN" altLang="en-US" sz="1800" dirty="0">
              <a:latin typeface="微软雅黑" panose="020B0503020204020204" pitchFamily="34" charset="-122"/>
              <a:ea typeface="微软雅黑" panose="020B0503020204020204" pitchFamily="34" charset="-122"/>
              <a:sym typeface="+mn-ea"/>
            </a:endParaRPr>
          </a:p>
        </p:txBody>
      </p:sp>
      <p:pic>
        <p:nvPicPr>
          <p:cNvPr id="134149"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163" y="2008188"/>
            <a:ext cx="5226050" cy="387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a:spLocks noGrp="1"/>
          </p:cNvSpPr>
          <p:nvPr>
            <p:ph type="title"/>
          </p:nvPr>
        </p:nvSpPr>
        <p:spPr>
          <a:xfrm>
            <a:off x="411163" y="257175"/>
            <a:ext cx="8280400" cy="533400"/>
          </a:xfrm>
        </p:spPr>
        <p:txBody>
          <a:bodyPr/>
          <a:lstStyle/>
          <a:p>
            <a:r>
              <a:rPr lang="zh-CN" altLang="en-US" sz="2800" dirty="0"/>
              <a:t>为何需要共识？共识机制中常见的攻击（</a:t>
            </a:r>
            <a:r>
              <a:rPr lang="en-US" altLang="zh-CN" sz="2800" b="0" dirty="0"/>
              <a:t>cont.</a:t>
            </a:r>
            <a:r>
              <a:rPr lang="zh-CN" altLang="en-US" sz="2800" dirty="0"/>
              <a:t>）</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内容占位符 2"/>
          <p:cNvSpPr>
            <a:spLocks noGrp="1"/>
          </p:cNvSpPr>
          <p:nvPr>
            <p:ph idx="1"/>
          </p:nvPr>
        </p:nvSpPr>
        <p:spPr/>
        <p:txBody>
          <a:bodyPr/>
          <a:lstStyle/>
          <a:p>
            <a:pPr>
              <a:buFont typeface="Wingdings" panose="05000000000000000000" pitchFamily="2" charset="2"/>
              <a:buChar char="v"/>
            </a:pPr>
            <a:r>
              <a:rPr lang="zh-CN" altLang="en-US" sz="2400" b="1" dirty="0">
                <a:solidFill>
                  <a:srgbClr val="0070C0"/>
                </a:solidFill>
                <a:latin typeface="微软雅黑" panose="020B0503020204020204" pitchFamily="34" charset="-122"/>
                <a:ea typeface="微软雅黑" panose="020B0503020204020204" pitchFamily="34" charset="-122"/>
              </a:rPr>
              <a:t>Sybil Attack 多重身份攻击</a:t>
            </a:r>
            <a:r>
              <a:rPr lang="en-US" altLang="zh-CN" sz="2400" b="1" dirty="0">
                <a:solidFill>
                  <a:srgbClr val="0070C0"/>
                </a:solidFill>
                <a:latin typeface="微软雅黑" panose="020B0503020204020204" pitchFamily="34" charset="-122"/>
                <a:ea typeface="微软雅黑" panose="020B0503020204020204" pitchFamily="34" charset="-122"/>
              </a:rPr>
              <a:t>/</a:t>
            </a:r>
            <a:r>
              <a:rPr lang="zh-CN" altLang="en-US" sz="2400" b="1" dirty="0">
                <a:solidFill>
                  <a:srgbClr val="0070C0"/>
                </a:solidFill>
                <a:latin typeface="微软雅黑" panose="020B0503020204020204" pitchFamily="34" charset="-122"/>
                <a:ea typeface="微软雅黑" panose="020B0503020204020204" pitchFamily="34" charset="-122"/>
              </a:rPr>
              <a:t>女巫攻击</a:t>
            </a:r>
          </a:p>
        </p:txBody>
      </p:sp>
      <p:sp>
        <p:nvSpPr>
          <p:cNvPr id="5" name="内容占位符 2"/>
          <p:cNvSpPr>
            <a:spLocks noGrp="1"/>
          </p:cNvSpPr>
          <p:nvPr/>
        </p:nvSpPr>
        <p:spPr bwMode="auto">
          <a:xfrm>
            <a:off x="5680075" y="2289175"/>
            <a:ext cx="3235325"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lvl1pPr marL="292100" indent="-2921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800100" indent="-34290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buFont typeface="Wingdings" panose="05000000000000000000" pitchFamily="2" charset="2"/>
              <a:buChar char="v"/>
            </a:pPr>
            <a:r>
              <a:rPr lang="zh-CN" altLang="zh-CN" sz="1800" dirty="0">
                <a:latin typeface="微软雅黑" panose="020B0503020204020204" pitchFamily="34" charset="-122"/>
                <a:ea typeface="微软雅黑" panose="020B0503020204020204" pitchFamily="34" charset="-122"/>
              </a:rPr>
              <a:t>比特币作为无中心登记的匿名服务</a:t>
            </a:r>
            <a:endParaRPr lang="en-US" altLang="zh-CN" sz="1800" dirty="0">
              <a:latin typeface="微软雅黑" panose="020B0503020204020204" pitchFamily="34" charset="-122"/>
              <a:ea typeface="微软雅黑" panose="020B0503020204020204" pitchFamily="34" charset="-122"/>
            </a:endParaRPr>
          </a:p>
          <a:p>
            <a:pPr>
              <a:buFont typeface="Wingdings" panose="05000000000000000000" pitchFamily="2" charset="2"/>
              <a:buChar char="v"/>
            </a:pPr>
            <a:endParaRPr lang="zh-CN" altLang="zh-CN" sz="1800" dirty="0">
              <a:latin typeface="微软雅黑" panose="020B0503020204020204" pitchFamily="34" charset="-122"/>
              <a:ea typeface="微软雅黑" panose="020B0503020204020204" pitchFamily="34" charset="-122"/>
            </a:endParaRPr>
          </a:p>
          <a:p>
            <a:pPr>
              <a:buFont typeface="Wingdings" panose="05000000000000000000" pitchFamily="2" charset="2"/>
              <a:buChar char="p"/>
            </a:pPr>
            <a:r>
              <a:rPr lang="zh-CN" altLang="zh-CN" sz="1800" dirty="0">
                <a:latin typeface="微软雅黑" panose="020B0503020204020204" pitchFamily="34" charset="-122"/>
                <a:ea typeface="微软雅黑" panose="020B0503020204020204" pitchFamily="34" charset="-122"/>
                <a:sym typeface="+mn-ea"/>
              </a:rPr>
              <a:t>创建多重身份代价极低</a:t>
            </a:r>
            <a:endParaRPr lang="en-US" altLang="zh-CN" sz="1800" dirty="0">
              <a:latin typeface="微软雅黑" panose="020B0503020204020204" pitchFamily="34" charset="-122"/>
              <a:ea typeface="微软雅黑" panose="020B0503020204020204" pitchFamily="34" charset="-122"/>
              <a:sym typeface="+mn-ea"/>
            </a:endParaRPr>
          </a:p>
          <a:p>
            <a:pPr>
              <a:buFont typeface="Wingdings" panose="05000000000000000000" pitchFamily="2" charset="2"/>
              <a:buChar char="p"/>
            </a:pPr>
            <a:endParaRPr lang="zh-CN" altLang="zh-CN" sz="1800" dirty="0">
              <a:latin typeface="微软雅黑" panose="020B0503020204020204" pitchFamily="34" charset="-122"/>
              <a:ea typeface="微软雅黑" panose="020B0503020204020204" pitchFamily="34" charset="-122"/>
              <a:sym typeface="+mn-ea"/>
            </a:endParaRPr>
          </a:p>
          <a:p>
            <a:pPr>
              <a:buFont typeface="Wingdings" panose="05000000000000000000" pitchFamily="2" charset="2"/>
              <a:buChar char="p"/>
            </a:pPr>
            <a:r>
              <a:rPr lang="zh-CN" altLang="zh-CN" sz="1800" dirty="0">
                <a:latin typeface="微软雅黑" panose="020B0503020204020204" pitchFamily="34" charset="-122"/>
                <a:ea typeface="微软雅黑" panose="020B0503020204020204" pitchFamily="34" charset="-122"/>
                <a:sym typeface="+mn-ea"/>
              </a:rPr>
              <a:t>多重身份意味着多重的投票权利</a:t>
            </a:r>
            <a:endParaRPr lang="zh-CN" altLang="en-US" sz="1800" dirty="0">
              <a:latin typeface="微软雅黑" panose="020B0503020204020204" pitchFamily="34" charset="-122"/>
              <a:ea typeface="微软雅黑" panose="020B0503020204020204" pitchFamily="34" charset="-122"/>
              <a:sym typeface="+mn-ea"/>
            </a:endParaRPr>
          </a:p>
        </p:txBody>
      </p:sp>
      <p:pic>
        <p:nvPicPr>
          <p:cNvPr id="136197"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163" y="2008188"/>
            <a:ext cx="5226050" cy="387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8"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4488" y="1917700"/>
            <a:ext cx="5292725"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a:spLocks noGrp="1"/>
          </p:cNvSpPr>
          <p:nvPr>
            <p:ph type="title"/>
          </p:nvPr>
        </p:nvSpPr>
        <p:spPr>
          <a:xfrm>
            <a:off x="411163" y="257175"/>
            <a:ext cx="8280400" cy="533400"/>
          </a:xfrm>
        </p:spPr>
        <p:txBody>
          <a:bodyPr/>
          <a:lstStyle/>
          <a:p>
            <a:r>
              <a:rPr lang="zh-CN" altLang="en-US" sz="2800" dirty="0"/>
              <a:t>为何需要共识？共识机制中常见的攻击（</a:t>
            </a:r>
            <a:r>
              <a:rPr lang="en-US" altLang="zh-CN" sz="2800" b="0" dirty="0"/>
              <a:t>cont.</a:t>
            </a:r>
            <a:r>
              <a:rPr lang="zh-CN" altLang="en-US" sz="2800" dirty="0"/>
              <a:t>）</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内容占位符 2"/>
          <p:cNvSpPr>
            <a:spLocks noGrp="1"/>
          </p:cNvSpPr>
          <p:nvPr>
            <p:ph idx="1"/>
          </p:nvPr>
        </p:nvSpPr>
        <p:spPr/>
        <p:txBody>
          <a:bodyPr/>
          <a:lstStyle/>
          <a:p>
            <a:pPr>
              <a:buFont typeface="Wingdings" panose="05000000000000000000" pitchFamily="2" charset="2"/>
              <a:buChar char="v"/>
            </a:pPr>
            <a:r>
              <a:rPr lang="zh-CN" altLang="en-US" sz="2400" b="1" dirty="0">
                <a:solidFill>
                  <a:srgbClr val="0070C0"/>
                </a:solidFill>
                <a:latin typeface="微软雅黑" panose="020B0503020204020204" pitchFamily="34" charset="-122"/>
                <a:ea typeface="微软雅黑" panose="020B0503020204020204" pitchFamily="34" charset="-122"/>
              </a:rPr>
              <a:t>Sybil Attack 多重身份攻击</a:t>
            </a:r>
          </a:p>
        </p:txBody>
      </p:sp>
      <p:sp>
        <p:nvSpPr>
          <p:cNvPr id="5" name="内容占位符 2"/>
          <p:cNvSpPr>
            <a:spLocks noGrp="1"/>
          </p:cNvSpPr>
          <p:nvPr/>
        </p:nvSpPr>
        <p:spPr bwMode="auto">
          <a:xfrm>
            <a:off x="5705475" y="2297743"/>
            <a:ext cx="3235325" cy="35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lvl1pPr marL="292100" indent="-2921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800100" indent="-34290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buFont typeface="Wingdings" panose="05000000000000000000" pitchFamily="2" charset="2"/>
              <a:buChar char="p"/>
            </a:pPr>
            <a:endParaRPr lang="zh-CN" altLang="en-US" sz="1800" dirty="0">
              <a:latin typeface="微软雅黑" panose="020B0503020204020204" pitchFamily="34" charset="-122"/>
              <a:ea typeface="微软雅黑" panose="020B0503020204020204" pitchFamily="34" charset="-122"/>
              <a:sym typeface="+mn-ea"/>
            </a:endParaRPr>
          </a:p>
          <a:p>
            <a:pPr>
              <a:buFont typeface="Wingdings" panose="05000000000000000000" pitchFamily="2" charset="2"/>
              <a:buChar char="v"/>
            </a:pPr>
            <a:r>
              <a:rPr lang="en-US" altLang="zh-CN" sz="1800" b="1" dirty="0">
                <a:solidFill>
                  <a:srgbClr val="FF0000"/>
                </a:solidFill>
                <a:latin typeface="微软雅黑" panose="020B0503020204020204" pitchFamily="34" charset="-122"/>
                <a:ea typeface="微软雅黑" panose="020B0503020204020204" pitchFamily="34" charset="-122"/>
                <a:sym typeface="+mn-ea"/>
              </a:rPr>
              <a:t>Gloria</a:t>
            </a:r>
            <a:r>
              <a:rPr lang="zh-CN" altLang="en-US" sz="1800" b="1" dirty="0">
                <a:latin typeface="微软雅黑" panose="020B0503020204020204" pitchFamily="34" charset="-122"/>
                <a:ea typeface="微软雅黑" panose="020B0503020204020204" pitchFamily="34" charset="-122"/>
                <a:sym typeface="+mn-ea"/>
              </a:rPr>
              <a:t>可以实行</a:t>
            </a:r>
            <a:r>
              <a:rPr lang="zh-CN" altLang="en-US" sz="1800" b="1" dirty="0">
                <a:solidFill>
                  <a:srgbClr val="FF0000"/>
                </a:solidFill>
                <a:latin typeface="微软雅黑" panose="020B0503020204020204" pitchFamily="34" charset="-122"/>
                <a:ea typeface="微软雅黑" panose="020B0503020204020204" pitchFamily="34" charset="-122"/>
                <a:sym typeface="+mn-ea"/>
              </a:rPr>
              <a:t>多重身份攻击，</a:t>
            </a:r>
            <a:r>
              <a:rPr lang="zh-CN" altLang="en-US" sz="1800" b="1" dirty="0">
                <a:latin typeface="微软雅黑" panose="020B0503020204020204" pitchFamily="34" charset="-122"/>
                <a:ea typeface="微软雅黑" panose="020B0503020204020204" pitchFamily="34" charset="-122"/>
                <a:sym typeface="+mn-ea"/>
              </a:rPr>
              <a:t>从而允许她的</a:t>
            </a:r>
            <a:r>
              <a:rPr lang="zh-CN" altLang="en-US" sz="1800" b="1" dirty="0">
                <a:solidFill>
                  <a:srgbClr val="FF0000"/>
                </a:solidFill>
                <a:latin typeface="微软雅黑" panose="020B0503020204020204" pitchFamily="34" charset="-122"/>
                <a:ea typeface="微软雅黑" panose="020B0503020204020204" pitchFamily="34" charset="-122"/>
                <a:sym typeface="+mn-ea"/>
              </a:rPr>
              <a:t>双花行为</a:t>
            </a:r>
          </a:p>
        </p:txBody>
      </p:sp>
      <p:pic>
        <p:nvPicPr>
          <p:cNvPr id="1382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163" y="2008188"/>
            <a:ext cx="5226050" cy="387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6" name="爆炸形 2 5"/>
          <p:cNvSpPr>
            <a:spLocks noChangeArrowheads="1"/>
          </p:cNvSpPr>
          <p:nvPr/>
        </p:nvSpPr>
        <p:spPr bwMode="auto">
          <a:xfrm>
            <a:off x="861447" y="2555309"/>
            <a:ext cx="4325481" cy="2536891"/>
          </a:xfrm>
          <a:prstGeom prst="irregularSeal2">
            <a:avLst/>
          </a:prstGeom>
          <a:gradFill rotWithShape="0">
            <a:gsLst>
              <a:gs pos="0">
                <a:srgbClr val="FE4444">
                  <a:alpha val="34998"/>
                </a:srgbClr>
              </a:gs>
              <a:gs pos="100000">
                <a:srgbClr val="832B2B"/>
              </a:gs>
            </a:gsLst>
            <a:lin ang="5400000"/>
          </a:gradFill>
          <a:ln w="12700">
            <a:solidFill>
              <a:schemeClr val="tx1"/>
            </a:solidFill>
            <a:round/>
          </a:ln>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defTabSz="914400">
              <a:spcBef>
                <a:spcPct val="0"/>
              </a:spcBef>
              <a:spcAft>
                <a:spcPct val="0"/>
              </a:spcAft>
              <a:buClrTx/>
              <a:buSzTx/>
              <a:buFontTx/>
              <a:buNone/>
            </a:pPr>
            <a:endParaRPr lang="zh-CN" altLang="en-US" sz="3200" b="1" dirty="0">
              <a:latin typeface="微软雅黑 Light" charset="-122"/>
              <a:ea typeface="微软雅黑 Light" charset="-122"/>
            </a:endParaRPr>
          </a:p>
          <a:p>
            <a:pPr defTabSz="914400">
              <a:spcBef>
                <a:spcPct val="0"/>
              </a:spcBef>
              <a:spcAft>
                <a:spcPct val="0"/>
              </a:spcAft>
              <a:buClrTx/>
              <a:buSzTx/>
              <a:buFontTx/>
              <a:buNone/>
            </a:pPr>
            <a:r>
              <a:rPr lang="zh-CN" altLang="en-US" sz="3200" b="1" dirty="0">
                <a:latin typeface="微软雅黑 Light" charset="-122"/>
                <a:ea typeface="微软雅黑 Light" charset="-122"/>
              </a:rPr>
              <a:t>恶意行为</a:t>
            </a:r>
          </a:p>
        </p:txBody>
      </p:sp>
      <p:sp>
        <p:nvSpPr>
          <p:cNvPr id="8" name="标题 1"/>
          <p:cNvSpPr>
            <a:spLocks noGrp="1"/>
          </p:cNvSpPr>
          <p:nvPr>
            <p:ph type="title"/>
          </p:nvPr>
        </p:nvSpPr>
        <p:spPr>
          <a:xfrm>
            <a:off x="411163" y="257175"/>
            <a:ext cx="8280400" cy="533400"/>
          </a:xfrm>
        </p:spPr>
        <p:txBody>
          <a:bodyPr/>
          <a:lstStyle/>
          <a:p>
            <a:r>
              <a:rPr lang="zh-CN" altLang="en-US" sz="2800" dirty="0"/>
              <a:t>为何需要共识？共识机制中常见的攻击（</a:t>
            </a:r>
            <a:r>
              <a:rPr lang="en-US" altLang="zh-CN" sz="2800" b="0" dirty="0"/>
              <a:t>cont.</a:t>
            </a:r>
            <a:r>
              <a:rPr lang="zh-CN" altLang="en-US" sz="2800" dirty="0"/>
              <a:t>）</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内容占位符 2"/>
          <p:cNvSpPr>
            <a:spLocks noGrp="1"/>
          </p:cNvSpPr>
          <p:nvPr>
            <p:ph idx="1"/>
          </p:nvPr>
        </p:nvSpPr>
        <p:spPr/>
        <p:txBody>
          <a:bodyPr/>
          <a:lstStyle/>
          <a:p>
            <a:pPr>
              <a:buFont typeface="Wingdings" panose="05000000000000000000" pitchFamily="2" charset="2"/>
              <a:buChar char="v"/>
            </a:pPr>
            <a:r>
              <a:rPr lang="zh-CN" altLang="en-US" sz="2400" b="1" dirty="0">
                <a:solidFill>
                  <a:srgbClr val="0070C0"/>
                </a:solidFill>
                <a:latin typeface="微软雅黑" panose="020B0503020204020204" pitchFamily="34" charset="-122"/>
                <a:ea typeface="微软雅黑" panose="020B0503020204020204" pitchFamily="34" charset="-122"/>
              </a:rPr>
              <a:t>Sybil Attack 多重身份攻击</a:t>
            </a:r>
          </a:p>
        </p:txBody>
      </p:sp>
      <p:sp>
        <p:nvSpPr>
          <p:cNvPr id="5" name="内容占位符 2"/>
          <p:cNvSpPr>
            <a:spLocks noGrp="1"/>
          </p:cNvSpPr>
          <p:nvPr/>
        </p:nvSpPr>
        <p:spPr bwMode="auto">
          <a:xfrm>
            <a:off x="5680075" y="2289175"/>
            <a:ext cx="3235325" cy="3848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lvl1pPr marL="292100" indent="-2921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800100" indent="-34290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buFont typeface="Wingdings" panose="05000000000000000000" pitchFamily="2" charset="2"/>
              <a:buChar char="v"/>
            </a:pPr>
            <a:r>
              <a:rPr lang="zh-CN" altLang="zh-CN" sz="1800" b="1" dirty="0">
                <a:latin typeface="微软雅黑" panose="020B0503020204020204" pitchFamily="34" charset="-122"/>
                <a:ea typeface="微软雅黑" panose="020B0503020204020204" pitchFamily="34" charset="-122"/>
              </a:rPr>
              <a:t>原因：</a:t>
            </a:r>
            <a:r>
              <a:rPr lang="zh-CN" altLang="zh-CN" sz="1800" b="1" dirty="0">
                <a:solidFill>
                  <a:srgbClr val="FF0000"/>
                </a:solidFill>
                <a:latin typeface="微软雅黑" panose="020B0503020204020204" pitchFamily="34" charset="-122"/>
                <a:ea typeface="微软雅黑" panose="020B0503020204020204" pitchFamily="34" charset="-122"/>
              </a:rPr>
              <a:t>投票几乎没有成本</a:t>
            </a:r>
            <a:r>
              <a:rPr lang="zh-CN" altLang="zh-CN" sz="1800" dirty="0">
                <a:latin typeface="微软雅黑" panose="020B0503020204020204" pitchFamily="34" charset="-122"/>
                <a:ea typeface="微软雅黑" panose="020B0503020204020204" pitchFamily="34" charset="-122"/>
              </a:rPr>
              <a:t>！</a:t>
            </a:r>
          </a:p>
          <a:p>
            <a:pPr>
              <a:buFont typeface="Wingdings" panose="05000000000000000000" pitchFamily="2" charset="2"/>
              <a:buChar char="v"/>
            </a:pPr>
            <a:endParaRPr lang="zh-CN" altLang="zh-CN" sz="1800" dirty="0">
              <a:latin typeface="微软雅黑" panose="020B0503020204020204" pitchFamily="34" charset="-122"/>
              <a:ea typeface="微软雅黑" panose="020B0503020204020204" pitchFamily="34" charset="-122"/>
            </a:endParaRPr>
          </a:p>
          <a:p>
            <a:pPr>
              <a:buFont typeface="Wingdings" panose="05000000000000000000" pitchFamily="2" charset="2"/>
              <a:buChar char="v"/>
            </a:pPr>
            <a:r>
              <a:rPr lang="zh-CN" altLang="zh-CN" sz="1800" b="1" dirty="0">
                <a:latin typeface="微软雅黑" panose="020B0503020204020204" pitchFamily="34" charset="-122"/>
                <a:ea typeface="微软雅黑" panose="020B0503020204020204" pitchFamily="34" charset="-122"/>
              </a:rPr>
              <a:t>取代用身份投票的机制，我们采用</a:t>
            </a:r>
            <a:r>
              <a:rPr lang="zh-CN" altLang="zh-CN" sz="1800" b="1" dirty="0">
                <a:solidFill>
                  <a:srgbClr val="FF0000"/>
                </a:solidFill>
                <a:latin typeface="微软雅黑" panose="020B0503020204020204" pitchFamily="34" charset="-122"/>
                <a:ea typeface="微软雅黑" panose="020B0503020204020204" pitchFamily="34" charset="-122"/>
              </a:rPr>
              <a:t>资源</a:t>
            </a:r>
            <a:r>
              <a:rPr lang="zh-CN" altLang="en-US" sz="1800" b="1" dirty="0">
                <a:solidFill>
                  <a:srgbClr val="FF0000"/>
                </a:solidFill>
                <a:latin typeface="微软雅黑" panose="020B0503020204020204" pitchFamily="34" charset="-122"/>
                <a:ea typeface="微软雅黑" panose="020B0503020204020204" pitchFamily="34" charset="-122"/>
              </a:rPr>
              <a:t>成本</a:t>
            </a:r>
            <a:r>
              <a:rPr lang="zh-CN" altLang="zh-CN" sz="1800" b="1" dirty="0">
                <a:latin typeface="微软雅黑" panose="020B0503020204020204" pitchFamily="34" charset="-122"/>
                <a:ea typeface="微软雅黑" panose="020B0503020204020204" pitchFamily="34" charset="-122"/>
              </a:rPr>
              <a:t>进行投票</a:t>
            </a:r>
            <a:endParaRPr lang="zh-CN" altLang="zh-CN" sz="1800" dirty="0">
              <a:latin typeface="微软雅黑" panose="020B0503020204020204" pitchFamily="34" charset="-122"/>
              <a:ea typeface="微软雅黑" panose="020B0503020204020204" pitchFamily="34" charset="-122"/>
            </a:endParaRPr>
          </a:p>
          <a:p>
            <a:pPr>
              <a:buFont typeface="Wingdings" panose="05000000000000000000" pitchFamily="2" charset="2"/>
              <a:buChar char="v"/>
            </a:pPr>
            <a:endParaRPr lang="zh-CN" altLang="zh-CN" sz="1800" dirty="0">
              <a:latin typeface="微软雅黑" panose="020B0503020204020204" pitchFamily="34" charset="-122"/>
              <a:ea typeface="微软雅黑" panose="020B0503020204020204" pitchFamily="34" charset="-122"/>
              <a:sym typeface="+mn-ea"/>
            </a:endParaRPr>
          </a:p>
          <a:p>
            <a:pPr>
              <a:buFont typeface="Wingdings" panose="05000000000000000000" pitchFamily="2" charset="2"/>
              <a:buChar char="v"/>
            </a:pPr>
            <a:r>
              <a:rPr lang="zh-CN" altLang="en-US" sz="1800" b="1" dirty="0">
                <a:solidFill>
                  <a:srgbClr val="0070C0"/>
                </a:solidFill>
                <a:latin typeface="微软雅黑" panose="020B0503020204020204" pitchFamily="34" charset="-122"/>
                <a:ea typeface="微软雅黑" panose="020B0503020204020204" pitchFamily="34" charset="-122"/>
                <a:sym typeface="+mn-ea"/>
              </a:rPr>
              <a:t>对抗：提高作恶的</a:t>
            </a:r>
            <a:r>
              <a:rPr lang="zh-CN" altLang="zh-CN" sz="1800" b="1" dirty="0">
                <a:solidFill>
                  <a:srgbClr val="0070C0"/>
                </a:solidFill>
                <a:latin typeface="微软雅黑" panose="020B0503020204020204" pitchFamily="34" charset="-122"/>
                <a:ea typeface="微软雅黑" panose="020B0503020204020204" pitchFamily="34" charset="-122"/>
                <a:sym typeface="+mn-ea"/>
              </a:rPr>
              <a:t>代价！</a:t>
            </a:r>
          </a:p>
        </p:txBody>
      </p:sp>
      <p:pic>
        <p:nvPicPr>
          <p:cNvPr id="139269"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163" y="2008188"/>
            <a:ext cx="5226050" cy="387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a:spLocks noGrp="1"/>
          </p:cNvSpPr>
          <p:nvPr>
            <p:ph type="title"/>
          </p:nvPr>
        </p:nvSpPr>
        <p:spPr>
          <a:xfrm>
            <a:off x="411163" y="257175"/>
            <a:ext cx="8280400" cy="533400"/>
          </a:xfrm>
        </p:spPr>
        <p:txBody>
          <a:bodyPr/>
          <a:lstStyle/>
          <a:p>
            <a:r>
              <a:rPr lang="zh-CN" altLang="en-US" sz="2800" dirty="0"/>
              <a:t>为何需要共识？共识机制中常见的攻击（</a:t>
            </a:r>
            <a:r>
              <a:rPr lang="en-US" altLang="zh-CN" sz="2800" b="0" dirty="0"/>
              <a:t>cont.</a:t>
            </a:r>
            <a:r>
              <a:rPr lang="zh-CN" altLang="en-US" sz="2800" dirty="0"/>
              <a:t>）</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1"/>
          <p:cNvSpPr>
            <a:spLocks noGrp="1"/>
          </p:cNvSpPr>
          <p:nvPr>
            <p:ph type="title"/>
          </p:nvPr>
        </p:nvSpPr>
        <p:spPr>
          <a:xfrm>
            <a:off x="411163" y="257175"/>
            <a:ext cx="8280400" cy="533400"/>
          </a:xfrm>
        </p:spPr>
        <p:txBody>
          <a:bodyPr/>
          <a:lstStyle/>
          <a:p>
            <a:r>
              <a:rPr lang="zh-CN" altLang="en-US" dirty="0"/>
              <a:t>比特币共识的思路：工作量证明 </a:t>
            </a:r>
          </a:p>
        </p:txBody>
      </p:sp>
      <p:sp>
        <p:nvSpPr>
          <p:cNvPr id="141315" name="内容占位符 2"/>
          <p:cNvSpPr>
            <a:spLocks noGrp="1"/>
          </p:cNvSpPr>
          <p:nvPr>
            <p:ph idx="1"/>
          </p:nvPr>
        </p:nvSpPr>
        <p:spPr/>
        <p:txBody>
          <a:bodyPr/>
          <a:lstStyle/>
          <a:p>
            <a:pPr marL="0" indent="0">
              <a:buFont typeface="Monotype Sorts" pitchFamily="2" charset="2"/>
              <a:buNone/>
            </a:pPr>
            <a:r>
              <a:rPr lang="en-US" altLang="zh-CN" sz="2000" b="1">
                <a:solidFill>
                  <a:srgbClr val="0070C0"/>
                </a:solidFill>
                <a:latin typeface="微软雅黑" panose="020B0503020204020204" pitchFamily="34" charset="-122"/>
                <a:ea typeface="微软雅黑" panose="020B0503020204020204" pitchFamily="34" charset="-122"/>
                <a:sym typeface="+mn-ea"/>
              </a:rPr>
              <a:t>  </a:t>
            </a:r>
            <a:endParaRPr lang="en-US" altLang="zh-CN" sz="2000" b="1">
              <a:solidFill>
                <a:srgbClr val="0070C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533525" y="2709863"/>
            <a:ext cx="6035675" cy="1106487"/>
          </a:xfrm>
          <a:prstGeom prst="rect">
            <a:avLst/>
          </a:prstGeom>
          <a:noFill/>
        </p:spPr>
        <p:txBody>
          <a:bodyPr wrap="none">
            <a:spAutoFit/>
          </a:bodyPr>
          <a:lstStyle/>
          <a:p>
            <a:pPr eaLnBrk="1" fontAlgn="auto" hangingPunct="1">
              <a:spcBef>
                <a:spcPts val="0"/>
              </a:spcBef>
              <a:spcAft>
                <a:spcPts val="0"/>
              </a:spcAft>
              <a:defRPr/>
            </a:pPr>
            <a:r>
              <a:rPr lang="en-US" altLang="zh-CN" sz="6600" b="1" dirty="0">
                <a:solidFill>
                  <a:srgbClr val="0070C0"/>
                </a:solidFill>
                <a:effectLst>
                  <a:outerShdw blurRad="38100" dist="38100" dir="2700000" algn="tl">
                    <a:srgbClr val="000000">
                      <a:alpha val="43137"/>
                    </a:srgbClr>
                  </a:outerShdw>
                </a:effectLst>
                <a:latin typeface="+mn-lt"/>
                <a:sym typeface="+mn-ea"/>
              </a:rPr>
              <a:t>Proof</a:t>
            </a:r>
            <a:r>
              <a:rPr lang="en-US" altLang="zh-CN" sz="6600" b="1" dirty="0">
                <a:effectLst>
                  <a:outerShdw blurRad="38100" dist="38100" dir="2700000" algn="tl">
                    <a:srgbClr val="000000">
                      <a:alpha val="43137"/>
                    </a:srgbClr>
                  </a:outerShdw>
                </a:effectLst>
                <a:latin typeface="+mn-lt"/>
                <a:sym typeface="+mn-ea"/>
              </a:rPr>
              <a:t>-of-</a:t>
            </a:r>
            <a:r>
              <a:rPr lang="en-US" altLang="zh-CN" sz="6600" b="1" dirty="0">
                <a:solidFill>
                  <a:srgbClr val="FF0000"/>
                </a:solidFill>
                <a:effectLst>
                  <a:outerShdw blurRad="38100" dist="38100" dir="2700000" algn="tl">
                    <a:srgbClr val="000000">
                      <a:alpha val="43137"/>
                    </a:srgbClr>
                  </a:outerShdw>
                </a:effectLst>
                <a:latin typeface="+mn-lt"/>
                <a:sym typeface="+mn-ea"/>
              </a:rPr>
              <a:t>Work</a:t>
            </a:r>
            <a:r>
              <a:rPr lang="en-US" altLang="zh-CN" sz="6600" b="1" dirty="0">
                <a:effectLst>
                  <a:outerShdw blurRad="38100" dist="38100" dir="2700000" algn="tl">
                    <a:srgbClr val="000000">
                      <a:alpha val="43137"/>
                    </a:srgbClr>
                  </a:outerShdw>
                </a:effectLst>
                <a:latin typeface="+mn-lt"/>
                <a:sym typeface="+mn-ea"/>
              </a:rPr>
              <a:t> </a:t>
            </a:r>
          </a:p>
        </p:txBody>
      </p:sp>
      <p:cxnSp>
        <p:nvCxnSpPr>
          <p:cNvPr id="141317" name="直接箭头连接符 6"/>
          <p:cNvCxnSpPr>
            <a:cxnSpLocks noChangeShapeType="1"/>
          </p:cNvCxnSpPr>
          <p:nvPr/>
        </p:nvCxnSpPr>
        <p:spPr bwMode="auto">
          <a:xfrm flipH="1">
            <a:off x="1743075" y="3852863"/>
            <a:ext cx="930275" cy="1036637"/>
          </a:xfrm>
          <a:prstGeom prst="straightConnector1">
            <a:avLst/>
          </a:prstGeom>
          <a:noFill/>
          <a:ln w="12700">
            <a:solidFill>
              <a:schemeClr val="tx1"/>
            </a:solidFill>
            <a:round/>
            <a:tailEnd type="arrow" w="med" len="med"/>
          </a:ln>
          <a:extLst>
            <a:ext uri="{909E8E84-426E-40DD-AFC4-6F175D3DCCD1}">
              <a14:hiddenFill xmlns:a14="http://schemas.microsoft.com/office/drawing/2010/main">
                <a:noFill/>
              </a14:hiddenFill>
            </a:ext>
          </a:extLst>
        </p:spPr>
      </p:cxnSp>
      <p:sp>
        <p:nvSpPr>
          <p:cNvPr id="8" name="文本框 7"/>
          <p:cNvSpPr txBox="1"/>
          <p:nvPr/>
        </p:nvSpPr>
        <p:spPr>
          <a:xfrm>
            <a:off x="1019175" y="4964113"/>
            <a:ext cx="1098550" cy="644525"/>
          </a:xfrm>
          <a:prstGeom prst="rect">
            <a:avLst/>
          </a:prstGeom>
          <a:noFill/>
        </p:spPr>
        <p:txBody>
          <a:bodyPr wrap="non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defTabSz="457200" eaLnBrk="0" fontAlgn="base" hangingPunct="0">
              <a:spcBef>
                <a:spcPct val="0"/>
              </a:spcBef>
              <a:spcAft>
                <a:spcPct val="0"/>
              </a:spcAft>
              <a:defRPr>
                <a:solidFill>
                  <a:schemeClr val="tx1"/>
                </a:solidFill>
                <a:latin typeface="Arial" panose="020B0604020202090204" pitchFamily="34" charset="0"/>
              </a:defRPr>
            </a:lvl6pPr>
            <a:lvl7pPr marL="2971800" indent="-228600" defTabSz="457200" eaLnBrk="0" fontAlgn="base" hangingPunct="0">
              <a:spcBef>
                <a:spcPct val="0"/>
              </a:spcBef>
              <a:spcAft>
                <a:spcPct val="0"/>
              </a:spcAft>
              <a:defRPr>
                <a:solidFill>
                  <a:schemeClr val="tx1"/>
                </a:solidFill>
                <a:latin typeface="Arial" panose="020B0604020202090204" pitchFamily="34" charset="0"/>
              </a:defRPr>
            </a:lvl7pPr>
            <a:lvl8pPr marL="3429000" indent="-228600" defTabSz="457200" eaLnBrk="0" fontAlgn="base" hangingPunct="0">
              <a:spcBef>
                <a:spcPct val="0"/>
              </a:spcBef>
              <a:spcAft>
                <a:spcPct val="0"/>
              </a:spcAft>
              <a:defRPr>
                <a:solidFill>
                  <a:schemeClr val="tx1"/>
                </a:solidFill>
                <a:latin typeface="Arial" panose="020B0604020202090204" pitchFamily="34" charset="0"/>
              </a:defRPr>
            </a:lvl8pPr>
            <a:lvl9pPr marL="3886200" indent="-228600" defTabSz="4572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zh-CN" altLang="en-US" sz="3600" b="1">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证明</a:t>
            </a:r>
          </a:p>
        </p:txBody>
      </p:sp>
      <p:cxnSp>
        <p:nvCxnSpPr>
          <p:cNvPr id="141319" name="直接箭头连接符 8"/>
          <p:cNvCxnSpPr>
            <a:cxnSpLocks noChangeShapeType="1"/>
          </p:cNvCxnSpPr>
          <p:nvPr/>
        </p:nvCxnSpPr>
        <p:spPr bwMode="auto">
          <a:xfrm>
            <a:off x="6242050" y="3781425"/>
            <a:ext cx="1116013" cy="1108075"/>
          </a:xfrm>
          <a:prstGeom prst="straightConnector1">
            <a:avLst/>
          </a:prstGeom>
          <a:noFill/>
          <a:ln w="12700">
            <a:solidFill>
              <a:schemeClr val="tx1"/>
            </a:solidFill>
            <a:round/>
            <a:tailEnd type="arrow" w="med" len="med"/>
          </a:ln>
          <a:extLst>
            <a:ext uri="{909E8E84-426E-40DD-AFC4-6F175D3DCCD1}">
              <a14:hiddenFill xmlns:a14="http://schemas.microsoft.com/office/drawing/2010/main">
                <a:noFill/>
              </a14:hiddenFill>
            </a:ext>
          </a:extLst>
        </p:spPr>
      </p:cxnSp>
      <p:sp>
        <p:nvSpPr>
          <p:cNvPr id="10" name="文本框 9"/>
          <p:cNvSpPr txBox="1"/>
          <p:nvPr/>
        </p:nvSpPr>
        <p:spPr>
          <a:xfrm>
            <a:off x="6489700" y="4964113"/>
            <a:ext cx="2012950" cy="644525"/>
          </a:xfrm>
          <a:prstGeom prst="rect">
            <a:avLst/>
          </a:prstGeom>
          <a:noFill/>
        </p:spPr>
        <p:txBody>
          <a:bodyPr wrap="non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defTabSz="457200" eaLnBrk="0" fontAlgn="base" hangingPunct="0">
              <a:spcBef>
                <a:spcPct val="0"/>
              </a:spcBef>
              <a:spcAft>
                <a:spcPct val="0"/>
              </a:spcAft>
              <a:defRPr>
                <a:solidFill>
                  <a:schemeClr val="tx1"/>
                </a:solidFill>
                <a:latin typeface="Arial" panose="020B0604020202090204" pitchFamily="34" charset="0"/>
              </a:defRPr>
            </a:lvl6pPr>
            <a:lvl7pPr marL="2971800" indent="-228600" defTabSz="457200" eaLnBrk="0" fontAlgn="base" hangingPunct="0">
              <a:spcBef>
                <a:spcPct val="0"/>
              </a:spcBef>
              <a:spcAft>
                <a:spcPct val="0"/>
              </a:spcAft>
              <a:defRPr>
                <a:solidFill>
                  <a:schemeClr val="tx1"/>
                </a:solidFill>
                <a:latin typeface="Arial" panose="020B0604020202090204" pitchFamily="34" charset="0"/>
              </a:defRPr>
            </a:lvl7pPr>
            <a:lvl8pPr marL="3429000" indent="-228600" defTabSz="457200" eaLnBrk="0" fontAlgn="base" hangingPunct="0">
              <a:spcBef>
                <a:spcPct val="0"/>
              </a:spcBef>
              <a:spcAft>
                <a:spcPct val="0"/>
              </a:spcAft>
              <a:defRPr>
                <a:solidFill>
                  <a:schemeClr val="tx1"/>
                </a:solidFill>
                <a:latin typeface="Arial" panose="020B0604020202090204" pitchFamily="34" charset="0"/>
              </a:defRPr>
            </a:lvl8pPr>
            <a:lvl9pPr marL="3886200" indent="-228600" defTabSz="4572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zh-CN" altLang="en-US" sz="3600" b="1">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资源消耗</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p:cNvSpPr>
            <a:spLocks noGrp="1"/>
          </p:cNvSpPr>
          <p:nvPr>
            <p:ph type="title"/>
          </p:nvPr>
        </p:nvSpPr>
        <p:spPr>
          <a:xfrm>
            <a:off x="411163" y="257175"/>
            <a:ext cx="8280400" cy="533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lstStyle/>
          <a:p>
            <a:r>
              <a:rPr lang="en-US" altLang="zh-CN" dirty="0" err="1"/>
              <a:t>PoW</a:t>
            </a:r>
            <a:r>
              <a:rPr lang="zh-CN" altLang="en-US" dirty="0"/>
              <a:t> 的应用</a:t>
            </a:r>
          </a:p>
        </p:txBody>
      </p:sp>
      <p:sp>
        <p:nvSpPr>
          <p:cNvPr id="3" name="内容占位符 2"/>
          <p:cNvSpPr>
            <a:spLocks noGrp="1"/>
          </p:cNvSpPr>
          <p:nvPr>
            <p:ph idx="1"/>
          </p:nvPr>
        </p:nvSpPr>
        <p:spPr>
          <a:xfrm>
            <a:off x="411162" y="1143000"/>
            <a:ext cx="8732837" cy="5181600"/>
          </a:xfrm>
        </p:spPr>
        <p:txBody>
          <a:bodyPr/>
          <a:lstStyle/>
          <a:p>
            <a:r>
              <a:rPr lang="zh-TW" altLang="en-US" sz="2400" b="1" dirty="0">
                <a:latin typeface="微软雅黑" panose="020B0503020204020204" pitchFamily="34" charset="-122"/>
                <a:ea typeface="微软雅黑" panose="020B0503020204020204" pitchFamily="34" charset="-122"/>
              </a:rPr>
              <a:t>工作量证明（</a:t>
            </a:r>
            <a:r>
              <a:rPr lang="en-US" altLang="zh-TW" sz="2400" b="1" dirty="0" err="1">
                <a:latin typeface="微软雅黑" panose="020B0503020204020204" pitchFamily="34" charset="-122"/>
                <a:ea typeface="微软雅黑" panose="020B0503020204020204" pitchFamily="34" charset="-122"/>
              </a:rPr>
              <a:t>P</a:t>
            </a:r>
            <a:r>
              <a:rPr lang="en-US" altLang="zh-CN" sz="2400" b="1" dirty="0" err="1">
                <a:latin typeface="微软雅黑" panose="020B0503020204020204" pitchFamily="34" charset="-122"/>
                <a:ea typeface="微软雅黑" panose="020B0503020204020204" pitchFamily="34" charset="-122"/>
              </a:rPr>
              <a:t>o</a:t>
            </a:r>
            <a:r>
              <a:rPr lang="en-US" altLang="zh-TW" sz="2400" b="1" dirty="0" err="1">
                <a:latin typeface="微软雅黑" panose="020B0503020204020204" pitchFamily="34" charset="-122"/>
                <a:ea typeface="微软雅黑" panose="020B0503020204020204" pitchFamily="34" charset="-122"/>
              </a:rPr>
              <a:t>W</a:t>
            </a:r>
            <a:r>
              <a:rPr lang="zh-TW" altLang="en-US"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此一概念最早由 </a:t>
            </a:r>
            <a:r>
              <a:rPr lang="en-US" altLang="zh-TW" sz="2400" dirty="0">
                <a:latin typeface="微软雅黑" panose="020B0503020204020204" pitchFamily="34" charset="-122"/>
                <a:ea typeface="微软雅黑" panose="020B0503020204020204" pitchFamily="34" charset="-122"/>
              </a:rPr>
              <a:t>Cynthia </a:t>
            </a:r>
            <a:r>
              <a:rPr lang="en-US" altLang="zh-TW" sz="2400" dirty="0" err="1">
                <a:latin typeface="微软雅黑" panose="020B0503020204020204" pitchFamily="34" charset="-122"/>
                <a:ea typeface="微软雅黑" panose="020B0503020204020204" pitchFamily="34" charset="-122"/>
              </a:rPr>
              <a:t>Dwork</a:t>
            </a:r>
            <a:r>
              <a:rPr lang="zh-CN" altLang="en-US" sz="2400" dirty="0">
                <a:latin typeface="微软雅黑" panose="020B0503020204020204" pitchFamily="34" charset="-122"/>
                <a:ea typeface="微软雅黑" panose="020B0503020204020204" pitchFamily="34" charset="-122"/>
              </a:rPr>
              <a:t> 和</a:t>
            </a:r>
            <a:r>
              <a:rPr lang="en-US" altLang="zh-TW" sz="2400" dirty="0">
                <a:latin typeface="微软雅黑" panose="020B0503020204020204" pitchFamily="34" charset="-122"/>
                <a:ea typeface="微软雅黑" panose="020B0503020204020204" pitchFamily="34" charset="-122"/>
              </a:rPr>
              <a:t>Moni </a:t>
            </a:r>
            <a:r>
              <a:rPr lang="en-US" altLang="zh-TW" sz="2400" dirty="0" err="1">
                <a:latin typeface="微软雅黑" panose="020B0503020204020204" pitchFamily="34" charset="-122"/>
                <a:ea typeface="微软雅黑" panose="020B0503020204020204" pitchFamily="34" charset="-122"/>
              </a:rPr>
              <a:t>Naor</a:t>
            </a:r>
            <a:r>
              <a:rPr lang="zh-CN" altLang="en-US" sz="2400" dirty="0">
                <a:latin typeface="微软雅黑" panose="020B0503020204020204" pitchFamily="34" charset="-122"/>
                <a:ea typeface="微软雅黑" panose="020B0503020204020204" pitchFamily="34" charset="-122"/>
              </a:rPr>
              <a:t> 于 </a:t>
            </a:r>
            <a:r>
              <a:rPr lang="en-US" altLang="zh-CN" sz="2400" dirty="0">
                <a:latin typeface="微软雅黑" panose="020B0503020204020204" pitchFamily="34" charset="-122"/>
                <a:ea typeface="微软雅黑" panose="020B0503020204020204" pitchFamily="34" charset="-122"/>
              </a:rPr>
              <a:t>1992</a:t>
            </a:r>
            <a:r>
              <a:rPr lang="zh-CN" altLang="en-US" sz="2400" dirty="0">
                <a:latin typeface="微软雅黑" panose="020B0503020204020204" pitchFamily="34" charset="-122"/>
                <a:ea typeface="微软雅黑" panose="020B0503020204020204" pitchFamily="34" charset="-122"/>
              </a:rPr>
              <a:t> 年的学术论文提出，而工作量证明一词则是在 </a:t>
            </a:r>
            <a:r>
              <a:rPr lang="en-US" altLang="zh-CN" sz="2400" dirty="0">
                <a:latin typeface="微软雅黑" panose="020B0503020204020204" pitchFamily="34" charset="-122"/>
                <a:ea typeface="微软雅黑" panose="020B0503020204020204" pitchFamily="34" charset="-122"/>
              </a:rPr>
              <a:t>1999</a:t>
            </a:r>
            <a:r>
              <a:rPr lang="zh-CN" altLang="en-US" sz="2400" dirty="0">
                <a:latin typeface="微软雅黑" panose="020B0503020204020204" pitchFamily="34" charset="-122"/>
                <a:ea typeface="微软雅黑" panose="020B0503020204020204" pitchFamily="34" charset="-122"/>
              </a:rPr>
              <a:t> 年由 </a:t>
            </a:r>
            <a:r>
              <a:rPr lang="en-US" altLang="zh-TW" sz="2400" dirty="0">
                <a:latin typeface="微软雅黑" panose="020B0503020204020204" pitchFamily="34" charset="-122"/>
                <a:ea typeface="微软雅黑" panose="020B0503020204020204" pitchFamily="34" charset="-122"/>
              </a:rPr>
              <a:t>Markus </a:t>
            </a:r>
            <a:r>
              <a:rPr lang="en-US" altLang="zh-TW" sz="2400" dirty="0" err="1">
                <a:latin typeface="微软雅黑" panose="020B0503020204020204" pitchFamily="34" charset="-122"/>
                <a:ea typeface="微软雅黑" panose="020B0503020204020204" pitchFamily="34" charset="-122"/>
              </a:rPr>
              <a:t>Jakobsson</a:t>
            </a:r>
            <a:r>
              <a:rPr lang="zh-CN" altLang="en-US" sz="2400" dirty="0">
                <a:latin typeface="微软雅黑" panose="020B0503020204020204" pitchFamily="34" charset="-122"/>
                <a:ea typeface="微软雅黑" panose="020B0503020204020204" pitchFamily="34" charset="-122"/>
              </a:rPr>
              <a:t> 与 </a:t>
            </a:r>
            <a:r>
              <a:rPr lang="en-US" altLang="zh-TW" sz="2400" dirty="0">
                <a:latin typeface="微软雅黑" panose="020B0503020204020204" pitchFamily="34" charset="-122"/>
                <a:ea typeface="微软雅黑" panose="020B0503020204020204" pitchFamily="34" charset="-122"/>
              </a:rPr>
              <a:t>Ari </a:t>
            </a:r>
            <a:r>
              <a:rPr lang="en-US" altLang="zh-TW" sz="2400" dirty="0" err="1">
                <a:latin typeface="微软雅黑" panose="020B0503020204020204" pitchFamily="34" charset="-122"/>
                <a:ea typeface="微软雅黑" panose="020B0503020204020204" pitchFamily="34" charset="-122"/>
              </a:rPr>
              <a:t>Juels</a:t>
            </a:r>
            <a:r>
              <a:rPr lang="zh-CN" altLang="en-US" sz="2400" dirty="0">
                <a:latin typeface="微软雅黑" panose="020B0503020204020204" pitchFamily="34" charset="-122"/>
                <a:ea typeface="微软雅黑" panose="020B0503020204020204" pitchFamily="34" charset="-122"/>
              </a:rPr>
              <a:t> 所发表</a:t>
            </a:r>
            <a:endParaRPr lang="en-US" altLang="zh-CN" sz="2400" dirty="0">
              <a:latin typeface="微软雅黑" panose="020B0503020204020204" pitchFamily="34" charset="-122"/>
              <a:ea typeface="微软雅黑" panose="020B0503020204020204" pitchFamily="34" charset="-122"/>
            </a:endParaRPr>
          </a:p>
          <a:p>
            <a:endParaRPr lang="en-US" altLang="zh-TW" sz="2400" dirty="0">
              <a:latin typeface="微软雅黑" panose="020B0503020204020204" pitchFamily="34" charset="-122"/>
              <a:ea typeface="微软雅黑" panose="020B0503020204020204" pitchFamily="34" charset="-122"/>
            </a:endParaRPr>
          </a:p>
          <a:p>
            <a:endParaRPr lang="en-US" altLang="zh-TW" sz="2400" dirty="0">
              <a:latin typeface="微软雅黑" panose="020B0503020204020204" pitchFamily="34" charset="-122"/>
              <a:ea typeface="微软雅黑" panose="020B0503020204020204" pitchFamily="34" charset="-122"/>
            </a:endParaRPr>
          </a:p>
          <a:p>
            <a:endParaRPr lang="en-US" altLang="zh-TW" sz="2400" dirty="0">
              <a:latin typeface="微软雅黑" panose="020B0503020204020204" pitchFamily="34" charset="-122"/>
              <a:ea typeface="微软雅黑" panose="020B0503020204020204" pitchFamily="34" charset="-122"/>
            </a:endParaRPr>
          </a:p>
          <a:p>
            <a:endParaRPr lang="en-US" altLang="zh-TW" sz="2400" dirty="0">
              <a:latin typeface="微软雅黑" panose="020B0503020204020204" pitchFamily="34" charset="-122"/>
              <a:ea typeface="微软雅黑" panose="020B0503020204020204" pitchFamily="34" charset="-122"/>
            </a:endParaRPr>
          </a:p>
          <a:p>
            <a:endParaRPr lang="en-US" altLang="zh-TW" sz="2400" dirty="0">
              <a:latin typeface="微软雅黑" panose="020B0503020204020204" pitchFamily="34" charset="-122"/>
              <a:ea typeface="微软雅黑" panose="020B0503020204020204" pitchFamily="34" charset="-122"/>
            </a:endParaRPr>
          </a:p>
          <a:p>
            <a:endParaRPr lang="en-US" altLang="zh-TW" sz="2400" dirty="0">
              <a:latin typeface="微软雅黑" panose="020B0503020204020204" pitchFamily="34" charset="-122"/>
              <a:ea typeface="微软雅黑" panose="020B0503020204020204" pitchFamily="34" charset="-122"/>
            </a:endParaRPr>
          </a:p>
          <a:p>
            <a:r>
              <a:rPr lang="en-US" altLang="zh-TW" sz="2400" dirty="0" err="1">
                <a:latin typeface="微软雅黑" panose="020B0503020204020204" pitchFamily="34" charset="-122"/>
                <a:ea typeface="微软雅黑" panose="020B0503020204020204" pitchFamily="34" charset="-122"/>
              </a:rPr>
              <a:t>P</a:t>
            </a:r>
            <a:r>
              <a:rPr lang="en-US" altLang="zh-CN" sz="2400" dirty="0" err="1">
                <a:latin typeface="微软雅黑" panose="020B0503020204020204" pitchFamily="34" charset="-122"/>
                <a:ea typeface="微软雅黑" panose="020B0503020204020204" pitchFamily="34" charset="-122"/>
              </a:rPr>
              <a:t>o</a:t>
            </a:r>
            <a:r>
              <a:rPr lang="en-US" altLang="zh-TW" sz="2400" dirty="0" err="1">
                <a:latin typeface="微软雅黑" panose="020B0503020204020204" pitchFamily="34" charset="-122"/>
                <a:ea typeface="微软雅黑" panose="020B0503020204020204" pitchFamily="34" charset="-122"/>
              </a:rPr>
              <a:t>W</a:t>
            </a:r>
            <a:r>
              <a:rPr lang="en-US" altLang="zh-TW"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最早</a:t>
            </a:r>
            <a:r>
              <a:rPr lang="zh-TW" altLang="en-US" sz="2400" dirty="0">
                <a:latin typeface="微软雅黑" panose="020B0503020204020204" pitchFamily="34" charset="-122"/>
                <a:ea typeface="微软雅黑" panose="020B0503020204020204" pitchFamily="34" charset="-122"/>
              </a:rPr>
              <a:t>被用于阻止拒绝服务攻击（</a:t>
            </a:r>
            <a:r>
              <a:rPr lang="en-US" altLang="zh-TW" sz="2400" dirty="0">
                <a:latin typeface="微软雅黑" panose="020B0503020204020204" pitchFamily="34" charset="-122"/>
                <a:ea typeface="微软雅黑" panose="020B0503020204020204" pitchFamily="34" charset="-122"/>
              </a:rPr>
              <a:t>DDOS</a:t>
            </a:r>
            <a:r>
              <a:rPr lang="zh-TW" altLang="en-US" sz="2400" dirty="0">
                <a:latin typeface="微软雅黑" panose="020B0503020204020204" pitchFamily="34" charset="-122"/>
                <a:ea typeface="微软雅黑" panose="020B0503020204020204" pitchFamily="34" charset="-122"/>
              </a:rPr>
              <a:t>）、反垃圾邮件等一些服务滥用的经济对策</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9105" y="2515160"/>
            <a:ext cx="4493419" cy="2528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p:cNvSpPr>
            <a:spLocks noGrp="1"/>
          </p:cNvSpPr>
          <p:nvPr>
            <p:ph type="title"/>
          </p:nvPr>
        </p:nvSpPr>
        <p:spPr>
          <a:xfrm>
            <a:off x="411163" y="257175"/>
            <a:ext cx="8280400" cy="533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lstStyle/>
          <a:p>
            <a:r>
              <a:rPr lang="en-US" altLang="zh-CN" dirty="0" err="1"/>
              <a:t>PoW</a:t>
            </a:r>
            <a:r>
              <a:rPr lang="zh-CN" altLang="en-US" dirty="0"/>
              <a:t> 的应用</a:t>
            </a:r>
          </a:p>
        </p:txBody>
      </p:sp>
      <p:sp>
        <p:nvSpPr>
          <p:cNvPr id="3" name="内容占位符 2"/>
          <p:cNvSpPr>
            <a:spLocks noGrp="1"/>
          </p:cNvSpPr>
          <p:nvPr>
            <p:ph idx="1"/>
          </p:nvPr>
        </p:nvSpPr>
        <p:spPr>
          <a:xfrm>
            <a:off x="411163" y="1143000"/>
            <a:ext cx="8488362" cy="5181600"/>
          </a:xfrm>
        </p:spPr>
        <p:txBody>
          <a:bodyPr/>
          <a:lstStyle/>
          <a:p>
            <a:r>
              <a:rPr lang="zh-TW" altLang="en-US" sz="2000" b="1" dirty="0">
                <a:solidFill>
                  <a:srgbClr val="FF0000"/>
                </a:solidFill>
                <a:latin typeface="微软雅黑" panose="020B0503020204020204" pitchFamily="34" charset="-122"/>
                <a:ea typeface="微软雅黑" panose="020B0503020204020204" pitchFamily="34" charset="-122"/>
              </a:rPr>
              <a:t>第一个</a:t>
            </a:r>
            <a:r>
              <a:rPr lang="en-US" altLang="zh-TW" sz="2000" b="1" dirty="0">
                <a:solidFill>
                  <a:srgbClr val="FF0000"/>
                </a:solidFill>
                <a:latin typeface="微软雅黑" panose="020B0503020204020204" pitchFamily="34" charset="-122"/>
                <a:ea typeface="微软雅黑" panose="020B0503020204020204" pitchFamily="34" charset="-122"/>
              </a:rPr>
              <a:t>POW </a:t>
            </a:r>
            <a:r>
              <a:rPr lang="zh-TW" altLang="en-US" sz="2000" b="1" dirty="0">
                <a:solidFill>
                  <a:srgbClr val="FF0000"/>
                </a:solidFill>
                <a:latin typeface="微软雅黑" panose="020B0503020204020204" pitchFamily="34" charset="-122"/>
                <a:ea typeface="微软雅黑" panose="020B0503020204020204" pitchFamily="34" charset="-122"/>
              </a:rPr>
              <a:t>应用</a:t>
            </a:r>
            <a:r>
              <a:rPr lang="zh-TW" altLang="en-US" sz="2000" dirty="0">
                <a:latin typeface="微软雅黑" panose="020B0503020204020204" pitchFamily="34" charset="-122"/>
                <a:ea typeface="微软雅黑" panose="020B0503020204020204" pitchFamily="34" charset="-122"/>
              </a:rPr>
              <a:t>是</a:t>
            </a:r>
            <a:r>
              <a:rPr lang="en-US" altLang="zh-TW" sz="2000" dirty="0">
                <a:latin typeface="微软雅黑" panose="020B0503020204020204" pitchFamily="34" charset="-122"/>
                <a:ea typeface="微软雅黑" panose="020B0503020204020204" pitchFamily="34" charset="-122"/>
              </a:rPr>
              <a:t>1996</a:t>
            </a:r>
            <a:r>
              <a:rPr lang="zh-TW" altLang="en-US" sz="2000" dirty="0">
                <a:latin typeface="微软雅黑" panose="020B0503020204020204" pitchFamily="34" charset="-122"/>
                <a:ea typeface="微软雅黑" panose="020B0503020204020204" pitchFamily="34" charset="-122"/>
              </a:rPr>
              <a:t>年 </a:t>
            </a:r>
            <a:r>
              <a:rPr lang="en-US" altLang="zh-TW" sz="2000" dirty="0">
                <a:latin typeface="微软雅黑" panose="020B0503020204020204" pitchFamily="34" charset="-122"/>
                <a:ea typeface="微软雅黑" panose="020B0503020204020204" pitchFamily="34" charset="-122"/>
              </a:rPr>
              <a:t>Adam Back </a:t>
            </a:r>
            <a:r>
              <a:rPr lang="zh-TW" altLang="en-US" sz="2000" dirty="0">
                <a:latin typeface="微软雅黑" panose="020B0503020204020204" pitchFamily="34" charset="-122"/>
                <a:ea typeface="微软雅黑" panose="020B0503020204020204" pitchFamily="34" charset="-122"/>
              </a:rPr>
              <a:t>开发的 </a:t>
            </a:r>
            <a:r>
              <a:rPr lang="en-US" altLang="zh-TW" sz="2000" dirty="0">
                <a:latin typeface="微软雅黑" panose="020B0503020204020204" pitchFamily="34" charset="-122"/>
                <a:ea typeface="微软雅黑" panose="020B0503020204020204" pitchFamily="34" charset="-122"/>
              </a:rPr>
              <a:t>"</a:t>
            </a:r>
            <a:r>
              <a:rPr lang="en-US" altLang="zh-TW" sz="2000" dirty="0" err="1">
                <a:latin typeface="微软雅黑" panose="020B0503020204020204" pitchFamily="34" charset="-122"/>
                <a:ea typeface="微软雅黑" panose="020B0503020204020204" pitchFamily="34" charset="-122"/>
              </a:rPr>
              <a:t>Hashcash</a:t>
            </a:r>
            <a:r>
              <a:rPr lang="en-US" altLang="zh-TW" sz="2000" dirty="0">
                <a:latin typeface="微软雅黑" panose="020B0503020204020204" pitchFamily="34" charset="-122"/>
                <a:ea typeface="微软雅黑" panose="020B0503020204020204" pitchFamily="34" charset="-122"/>
              </a:rPr>
              <a:t>" </a:t>
            </a:r>
            <a:r>
              <a:rPr lang="zh-TW" altLang="en-US" sz="2000" dirty="0">
                <a:latin typeface="微软雅黑" panose="020B0503020204020204" pitchFamily="34" charset="-122"/>
                <a:ea typeface="微软雅黑" panose="020B0503020204020204" pitchFamily="34" charset="-122"/>
              </a:rPr>
              <a:t>应用，它采用工作量证明共识机制来过滤垃圾邮件，微软也将其应用在 </a:t>
            </a:r>
            <a:r>
              <a:rPr lang="en-US" altLang="zh-TW" sz="2000" dirty="0">
                <a:latin typeface="微软雅黑" panose="020B0503020204020204" pitchFamily="34" charset="-122"/>
                <a:ea typeface="微软雅黑" panose="020B0503020204020204" pitchFamily="34" charset="-122"/>
              </a:rPr>
              <a:t>Hotmail, Exchange, Outlook </a:t>
            </a:r>
            <a:r>
              <a:rPr lang="zh-TW" altLang="en-US" sz="2000" dirty="0">
                <a:latin typeface="微软雅黑" panose="020B0503020204020204" pitchFamily="34" charset="-122"/>
                <a:ea typeface="微软雅黑" panose="020B0503020204020204" pitchFamily="34" charset="-122"/>
              </a:rPr>
              <a:t>等电邮服务上。</a:t>
            </a:r>
            <a:endParaRPr lang="en-US" altLang="zh-TW" sz="2000" dirty="0">
              <a:latin typeface="微软雅黑" panose="020B0503020204020204" pitchFamily="34" charset="-122"/>
              <a:ea typeface="微软雅黑" panose="020B0503020204020204" pitchFamily="34" charset="-122"/>
            </a:endParaRPr>
          </a:p>
          <a:p>
            <a:pPr>
              <a:buFont typeface="Monotype Sorts" pitchFamily="2" charset="2"/>
              <a:buNone/>
            </a:pPr>
            <a:endParaRPr lang="en-US" altLang="zh-TW" sz="2000" dirty="0">
              <a:latin typeface="微软雅黑" panose="020B0503020204020204" pitchFamily="34" charset="-122"/>
              <a:ea typeface="微软雅黑" panose="020B0503020204020204" pitchFamily="34" charset="-122"/>
            </a:endParaRPr>
          </a:p>
          <a:p>
            <a:r>
              <a:rPr lang="zh-TW" altLang="en-US" sz="2000" dirty="0">
                <a:latin typeface="微软雅黑" panose="020B0503020204020204" pitchFamily="34" charset="-122"/>
                <a:ea typeface="微软雅黑" panose="020B0503020204020204" pitchFamily="34" charset="-122"/>
              </a:rPr>
              <a:t>具体做法是要求所有收到的邮件都使用强 </a:t>
            </a:r>
            <a:r>
              <a:rPr lang="en-US" altLang="zh-TW" sz="2000" dirty="0" err="1">
                <a:latin typeface="微软雅黑" panose="020B0503020204020204" pitchFamily="34" charset="-122"/>
                <a:ea typeface="微软雅黑" panose="020B0503020204020204" pitchFamily="34" charset="-122"/>
              </a:rPr>
              <a:t>P</a:t>
            </a:r>
            <a:r>
              <a:rPr lang="en-US" altLang="zh-CN" sz="2000" dirty="0" err="1">
                <a:latin typeface="微软雅黑" panose="020B0503020204020204" pitchFamily="34" charset="-122"/>
                <a:ea typeface="微软雅黑" panose="020B0503020204020204" pitchFamily="34" charset="-122"/>
              </a:rPr>
              <a:t>o</a:t>
            </a:r>
            <a:r>
              <a:rPr lang="en-US" altLang="zh-TW" sz="2000" dirty="0" err="1">
                <a:latin typeface="微软雅黑" panose="020B0503020204020204" pitchFamily="34" charset="-122"/>
                <a:ea typeface="微软雅黑" panose="020B0503020204020204" pitchFamily="34" charset="-122"/>
              </a:rPr>
              <a:t>W</a:t>
            </a:r>
            <a:r>
              <a:rPr lang="zh-CN" altLang="en-US" sz="2000" dirty="0">
                <a:latin typeface="微软雅黑" panose="020B0503020204020204" pitchFamily="34" charset="-122"/>
                <a:ea typeface="微软雅黑" panose="020B0503020204020204" pitchFamily="34" charset="-122"/>
              </a:rPr>
              <a:t> 附件（邮票），比如</a:t>
            </a:r>
            <a:r>
              <a:rPr lang="en-US" altLang="zh-TW" sz="2000" dirty="0">
                <a:latin typeface="微软雅黑" panose="020B0503020204020204" pitchFamily="34" charset="-122"/>
                <a:ea typeface="微软雅黑" panose="020B0503020204020204" pitchFamily="34" charset="-122"/>
              </a:rPr>
              <a:t>Receiver</a:t>
            </a:r>
            <a:r>
              <a:rPr lang="zh-TW" altLang="en-US" sz="2000" dirty="0">
                <a:latin typeface="微软雅黑" panose="020B0503020204020204" pitchFamily="34" charset="-122"/>
                <a:ea typeface="微软雅黑" panose="020B0503020204020204" pitchFamily="34" charset="-122"/>
              </a:rPr>
              <a:t>向所有想发送电子邮件的</a:t>
            </a:r>
            <a:r>
              <a:rPr lang="zh-CN" altLang="en-US" sz="2000" dirty="0">
                <a:latin typeface="微软雅黑" panose="020B0503020204020204" pitchFamily="34" charset="-122"/>
                <a:ea typeface="微软雅黑" panose="020B0503020204020204" pitchFamily="34" charset="-122"/>
              </a:rPr>
              <a:t> </a:t>
            </a:r>
            <a:r>
              <a:rPr lang="en-US" altLang="zh-TW" sz="2000" dirty="0">
                <a:latin typeface="微软雅黑" panose="020B0503020204020204" pitchFamily="34" charset="-122"/>
                <a:ea typeface="微软雅黑" panose="020B0503020204020204" pitchFamily="34" charset="-122"/>
              </a:rPr>
              <a:t>Sender</a:t>
            </a:r>
            <a:r>
              <a:rPr lang="zh-CN" altLang="en-US" sz="2000" dirty="0">
                <a:latin typeface="微软雅黑" panose="020B0503020204020204" pitchFamily="34" charset="-122"/>
                <a:ea typeface="微软雅黑" panose="020B0503020204020204" pitchFamily="34" charset="-122"/>
              </a:rPr>
              <a:t> </a:t>
            </a:r>
            <a:r>
              <a:rPr lang="zh-TW" altLang="en-US" sz="2000" dirty="0">
                <a:latin typeface="微软雅黑" panose="020B0503020204020204" pitchFamily="34" charset="-122"/>
                <a:ea typeface="微软雅黑" panose="020B0503020204020204" pitchFamily="34" charset="-122"/>
              </a:rPr>
              <a:t>都分发一个</a:t>
            </a:r>
            <a:r>
              <a:rPr lang="en-US" altLang="zh-TW" sz="2000" dirty="0">
                <a:latin typeface="微软雅黑" panose="020B0503020204020204" pitchFamily="34" charset="-122"/>
                <a:ea typeface="微软雅黑" panose="020B0503020204020204" pitchFamily="34" charset="-122"/>
              </a:rPr>
              <a:t>"</a:t>
            </a:r>
            <a:r>
              <a:rPr lang="zh-TW" altLang="en-US" sz="2000" dirty="0">
                <a:latin typeface="微软雅黑" panose="020B0503020204020204" pitchFamily="34" charset="-122"/>
                <a:ea typeface="微软雅黑" panose="020B0503020204020204" pitchFamily="34" charset="-122"/>
              </a:rPr>
              <a:t>标准质询</a:t>
            </a:r>
            <a:r>
              <a:rPr lang="en-US" altLang="zh-TW" sz="2000" dirty="0">
                <a:latin typeface="微软雅黑" panose="020B0503020204020204" pitchFamily="34" charset="-122"/>
                <a:ea typeface="微软雅黑" panose="020B0503020204020204" pitchFamily="34" charset="-122"/>
              </a:rPr>
              <a:t>" </a:t>
            </a:r>
            <a:r>
              <a:rPr lang="zh-TW" altLang="en-US" sz="2000" dirty="0">
                <a:latin typeface="微软雅黑" panose="020B0503020204020204" pitchFamily="34" charset="-122"/>
                <a:ea typeface="微软雅黑" panose="020B0503020204020204" pitchFamily="34" charset="-122"/>
              </a:rPr>
              <a:t>。</a:t>
            </a:r>
            <a:endParaRPr lang="en-US" altLang="zh-TW" sz="2000" dirty="0">
              <a:latin typeface="微软雅黑" panose="020B0503020204020204" pitchFamily="34" charset="-122"/>
              <a:ea typeface="微软雅黑" panose="020B0503020204020204" pitchFamily="34" charset="-122"/>
            </a:endParaRPr>
          </a:p>
          <a:p>
            <a:endParaRPr lang="en-US" altLang="zh-TW" sz="2000" dirty="0">
              <a:latin typeface="微软雅黑" panose="020B0503020204020204" pitchFamily="34" charset="-122"/>
              <a:ea typeface="微软雅黑" panose="020B0503020204020204" pitchFamily="34" charset="-122"/>
            </a:endParaRPr>
          </a:p>
          <a:p>
            <a:endParaRPr lang="en-US" altLang="zh-TW" sz="2000" dirty="0">
              <a:latin typeface="微软雅黑" panose="020B0503020204020204" pitchFamily="34" charset="-122"/>
              <a:ea typeface="微软雅黑" panose="020B0503020204020204" pitchFamily="34" charset="-122"/>
            </a:endParaRPr>
          </a:p>
          <a:p>
            <a:endParaRPr lang="en-US" altLang="zh-TW" sz="2000" dirty="0">
              <a:latin typeface="微软雅黑" panose="020B0503020204020204" pitchFamily="34" charset="-122"/>
              <a:ea typeface="微软雅黑" panose="020B0503020204020204" pitchFamily="34" charset="-122"/>
            </a:endParaRPr>
          </a:p>
          <a:p>
            <a:endParaRPr lang="en-US" altLang="zh-TW" sz="2000" dirty="0">
              <a:latin typeface="微软雅黑" panose="020B0503020204020204" pitchFamily="34" charset="-122"/>
              <a:ea typeface="微软雅黑" panose="020B0503020204020204" pitchFamily="34" charset="-122"/>
            </a:endParaRPr>
          </a:p>
          <a:p>
            <a:endParaRPr lang="en-US" altLang="zh-TW" sz="2000" dirty="0">
              <a:latin typeface="微软雅黑" panose="020B0503020204020204" pitchFamily="34" charset="-122"/>
              <a:ea typeface="微软雅黑" panose="020B0503020204020204" pitchFamily="34" charset="-122"/>
            </a:endParaRPr>
          </a:p>
          <a:p>
            <a:endParaRPr lang="en-US" altLang="zh-TW" sz="2000" dirty="0">
              <a:latin typeface="微软雅黑" panose="020B0503020204020204" pitchFamily="34" charset="-122"/>
              <a:ea typeface="微软雅黑" panose="020B0503020204020204" pitchFamily="34" charset="-122"/>
            </a:endParaRPr>
          </a:p>
          <a:p>
            <a:endParaRPr lang="en-US" altLang="zh-TW" sz="2000" dirty="0">
              <a:latin typeface="微软雅黑" panose="020B0503020204020204" pitchFamily="34" charset="-122"/>
              <a:ea typeface="微软雅黑" panose="020B0503020204020204" pitchFamily="34" charset="-122"/>
            </a:endParaRPr>
          </a:p>
          <a:p>
            <a:r>
              <a:rPr lang="zh-TW" altLang="en-US" sz="2000" dirty="0">
                <a:latin typeface="微软雅黑" panose="020B0503020204020204" pitchFamily="34" charset="-122"/>
                <a:ea typeface="微软雅黑" panose="020B0503020204020204" pitchFamily="34" charset="-122"/>
              </a:rPr>
              <a:t>此系统使得垃圾邮件发送者在大量发送邮件时在经济成本上不可行。</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44600" y="3454400"/>
            <a:ext cx="6615113"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1"/>
          <p:cNvSpPr>
            <a:spLocks noGrp="1"/>
          </p:cNvSpPr>
          <p:nvPr>
            <p:ph type="title"/>
          </p:nvPr>
        </p:nvSpPr>
        <p:spPr>
          <a:xfrm>
            <a:off x="411163" y="257175"/>
            <a:ext cx="8280400" cy="533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lstStyle/>
          <a:p>
            <a:r>
              <a:rPr lang="zh-CN" altLang="en-US" dirty="0"/>
              <a:t>生活中的 </a:t>
            </a:r>
            <a:r>
              <a:rPr lang="en-US" altLang="zh-CN" dirty="0" err="1"/>
              <a:t>PoW</a:t>
            </a:r>
            <a:endParaRPr lang="zh-CN" altLang="en-US" dirty="0"/>
          </a:p>
        </p:txBody>
      </p:sp>
      <p:sp>
        <p:nvSpPr>
          <p:cNvPr id="3" name="内容占位符 2"/>
          <p:cNvSpPr>
            <a:spLocks noGrp="1"/>
          </p:cNvSpPr>
          <p:nvPr>
            <p:ph idx="1"/>
          </p:nvPr>
        </p:nvSpPr>
        <p:spPr>
          <a:xfrm>
            <a:off x="411163" y="1457575"/>
            <a:ext cx="7956223" cy="2491048"/>
          </a:xfrm>
        </p:spPr>
        <p:txBody>
          <a:bodyPr/>
          <a:lstStyle/>
          <a:p>
            <a:pPr>
              <a:buFont typeface="Wingdings" panose="05000000000000000000" pitchFamily="2" charset="2"/>
              <a:buChar char="l"/>
            </a:pPr>
            <a:r>
              <a:rPr lang="zh-CN" altLang="en-US" sz="1800" dirty="0">
                <a:latin typeface="Arial" panose="020B0604020202090204" pitchFamily="34" charset="0"/>
                <a:ea typeface="Arial" panose="020B0604020202090204" pitchFamily="34" charset="0"/>
                <a:cs typeface="Arial" panose="020B0604020202090204" pitchFamily="34" charset="0"/>
              </a:rPr>
              <a:t>你想到一家公司去工作，这家公司会让你先实习一段时间，公司会考量你的实习质量来决定是否录用你，这段实习的时间就是你的工作量证明。</a:t>
            </a:r>
            <a:endParaRPr lang="en-US" altLang="zh-CN" sz="1800" dirty="0">
              <a:latin typeface="Arial" panose="020B0604020202090204" pitchFamily="34" charset="0"/>
              <a:ea typeface="Arial" panose="020B0604020202090204" pitchFamily="34" charset="0"/>
              <a:cs typeface="Arial" panose="020B0604020202090204" pitchFamily="34" charset="0"/>
            </a:endParaRPr>
          </a:p>
          <a:p>
            <a:pPr>
              <a:buFont typeface="Wingdings" panose="05000000000000000000" pitchFamily="2" charset="2"/>
              <a:buChar char="l"/>
            </a:pPr>
            <a:endParaRPr lang="en-US" altLang="zh-CN" sz="1800" dirty="0">
              <a:latin typeface="Arial" panose="020B0604020202090204" pitchFamily="34" charset="0"/>
              <a:ea typeface="Arial" panose="020B0604020202090204" pitchFamily="34" charset="0"/>
              <a:cs typeface="Arial" panose="020B0604020202090204" pitchFamily="34" charset="0"/>
            </a:endParaRPr>
          </a:p>
          <a:p>
            <a:pPr>
              <a:buFont typeface="Wingdings" panose="05000000000000000000" pitchFamily="2" charset="2"/>
              <a:buChar char="l"/>
            </a:pPr>
            <a:r>
              <a:rPr lang="zh-CN" altLang="en-US" sz="1800" dirty="0">
                <a:ea typeface="Arial" panose="020B0604020202090204" pitchFamily="34" charset="0"/>
                <a:cs typeface="Arial" panose="020B0604020202090204" pitchFamily="34" charset="0"/>
              </a:rPr>
              <a:t>某男女谈恋爱，某女为了考验其的忠心，便让某男去给她买套房，某男便用光老爸老妈所有的钱买了套房，某女可以轻易的检验某男是否购房，这个行为也可以看做是工作量证明。</a:t>
            </a:r>
            <a:endParaRPr lang="en-US" altLang="zh-CN" sz="1800" dirty="0">
              <a:ea typeface="Arial" panose="020B0604020202090204" pitchFamily="34" charset="0"/>
              <a:cs typeface="Arial" panose="020B0604020202090204" pitchFamily="34" charset="0"/>
            </a:endParaRPr>
          </a:p>
          <a:p>
            <a:pPr>
              <a:buFont typeface="Wingdings" panose="05000000000000000000" pitchFamily="2" charset="2"/>
              <a:buChar char="l"/>
            </a:pPr>
            <a:endParaRPr lang="en-US" altLang="zh-CN" sz="1800" dirty="0">
              <a:latin typeface="Arial" panose="020B0604020202090204" pitchFamily="34" charset="0"/>
              <a:ea typeface="Arial" panose="020B0604020202090204" pitchFamily="34" charset="0"/>
              <a:cs typeface="Arial" panose="020B0604020202090204" pitchFamily="34" charset="0"/>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a:buFont typeface="Monotype Sorts" pitchFamily="2" charset="2"/>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sp>
        <p:nvSpPr>
          <p:cNvPr id="145412" name="矩形 7"/>
          <p:cNvSpPr>
            <a:spLocks noChangeArrowheads="1"/>
          </p:cNvSpPr>
          <p:nvPr/>
        </p:nvSpPr>
        <p:spPr bwMode="auto">
          <a:xfrm>
            <a:off x="1613663" y="4615624"/>
            <a:ext cx="2845604"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spcBef>
                <a:spcPct val="0"/>
              </a:spcBef>
              <a:spcAft>
                <a:spcPct val="0"/>
              </a:spcAft>
              <a:buClrTx/>
              <a:buSzTx/>
              <a:buFont typeface="Wingdings" panose="05000000000000000000" pitchFamily="2" charset="2"/>
              <a:buChar char="ü"/>
            </a:pPr>
            <a:r>
              <a:rPr lang="zh-CN" altLang="en-US" sz="2200" b="1">
                <a:solidFill>
                  <a:srgbClr val="00B050"/>
                </a:solidFill>
                <a:ea typeface="Arial" panose="020B0604020202090204" pitchFamily="34" charset="0"/>
                <a:cs typeface="Arial" panose="020B0604020202090204" pitchFamily="34" charset="0"/>
              </a:rPr>
              <a:t>不</a:t>
            </a:r>
            <a:r>
              <a:rPr lang="zh-CN" altLang="en-US" sz="2200" b="1" dirty="0">
                <a:solidFill>
                  <a:srgbClr val="00B050"/>
                </a:solidFill>
                <a:ea typeface="Arial" panose="020B0604020202090204" pitchFamily="34" charset="0"/>
                <a:cs typeface="Arial" panose="020B0604020202090204" pitchFamily="34" charset="0"/>
              </a:rPr>
              <a:t>容易完成 </a:t>
            </a:r>
            <a:endParaRPr lang="en-US" altLang="zh-CN" sz="2200" b="1" dirty="0">
              <a:solidFill>
                <a:srgbClr val="00B050"/>
              </a:solidFill>
              <a:ea typeface="Arial" panose="020B0604020202090204" pitchFamily="34" charset="0"/>
              <a:cs typeface="Arial" panose="020B0604020202090204" pitchFamily="34" charset="0"/>
            </a:endParaRPr>
          </a:p>
          <a:p>
            <a:pPr>
              <a:spcBef>
                <a:spcPct val="0"/>
              </a:spcBef>
              <a:spcAft>
                <a:spcPct val="0"/>
              </a:spcAft>
              <a:buClrTx/>
              <a:buSzTx/>
              <a:buFont typeface="Wingdings" panose="05000000000000000000" pitchFamily="2" charset="2"/>
              <a:buChar char="ü"/>
            </a:pPr>
            <a:r>
              <a:rPr lang="zh-CN" altLang="en-US" sz="2200" b="1" dirty="0">
                <a:solidFill>
                  <a:srgbClr val="00B050"/>
                </a:solidFill>
                <a:ea typeface="Arial" panose="020B0604020202090204" pitchFamily="34" charset="0"/>
                <a:cs typeface="Arial" panose="020B0604020202090204" pitchFamily="34" charset="0"/>
              </a:rPr>
              <a:t>容易验证</a:t>
            </a:r>
            <a:endParaRPr lang="en-US" altLang="zh-CN" sz="2200" b="1" dirty="0">
              <a:solidFill>
                <a:srgbClr val="00B050"/>
              </a:solidFill>
              <a:ea typeface="Arial" panose="020B0604020202090204" pitchFamily="34" charset="0"/>
              <a:cs typeface="Arial" panose="020B0604020202090204" pitchFamily="34" charset="0"/>
            </a:endParaRPr>
          </a:p>
          <a:p>
            <a:pPr>
              <a:spcBef>
                <a:spcPct val="0"/>
              </a:spcBef>
              <a:spcAft>
                <a:spcPct val="0"/>
              </a:spcAft>
              <a:buClrTx/>
              <a:buSzTx/>
            </a:pPr>
            <a:endParaRPr lang="en-US" altLang="zh-CN" sz="2200" dirty="0">
              <a:latin typeface="微软雅黑" panose="020B0503020204020204" pitchFamily="34" charset="-122"/>
              <a:ea typeface="微软雅黑" panose="020B0503020204020204" pitchFamily="34" charset="-122"/>
            </a:endParaRPr>
          </a:p>
          <a:p>
            <a:pPr>
              <a:spcBef>
                <a:spcPct val="0"/>
              </a:spcBef>
              <a:spcAft>
                <a:spcPct val="0"/>
              </a:spcAft>
              <a:buClrTx/>
              <a:buSzTx/>
            </a:pPr>
            <a:endParaRPr lang="en-US" altLang="zh-CN" sz="2200" dirty="0">
              <a:latin typeface="微软雅黑" panose="020B0503020204020204" pitchFamily="34" charset="-122"/>
              <a:ea typeface="微软雅黑" panose="020B0503020204020204" pitchFamily="34" charset="-122"/>
            </a:endParaRPr>
          </a:p>
        </p:txBody>
      </p:sp>
      <p:pic>
        <p:nvPicPr>
          <p:cNvPr id="145413" name="图片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23562" y="3765571"/>
            <a:ext cx="2829382" cy="282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0400" y="2930525"/>
            <a:ext cx="7823200" cy="1131888"/>
          </a:xfrm>
        </p:spPr>
        <p:txBody>
          <a:bodyPr/>
          <a:lstStyle/>
          <a:p>
            <a:pPr marL="0" indent="0" algn="ctr">
              <a:buFont typeface="Monotype Sorts" pitchFamily="2" charset="2"/>
              <a:buNone/>
            </a:pPr>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比特币的共识机制是什么</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0400" y="2930525"/>
            <a:ext cx="7823200" cy="1131888"/>
          </a:xfrm>
        </p:spPr>
        <p:txBody>
          <a:bodyPr/>
          <a:lstStyle/>
          <a:p>
            <a:pPr marL="0" indent="0" algn="ctr">
              <a:buFont typeface="Monotype Sorts" pitchFamily="2" charset="2"/>
              <a:buNone/>
            </a:pPr>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共识 （</a:t>
            </a:r>
            <a:r>
              <a:rPr lang="en-US" altLang="zh-CN"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consensus</a:t>
            </a:r>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1163" y="193675"/>
            <a:ext cx="8280400" cy="533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lstStyle/>
          <a:p>
            <a:r>
              <a:rPr lang="zh-CN" altLang="en-US" dirty="0"/>
              <a:t>比特币的共识 </a:t>
            </a:r>
            <a:r>
              <a:rPr lang="en-US" altLang="zh-CN" dirty="0"/>
              <a:t>——</a:t>
            </a:r>
            <a:r>
              <a:rPr lang="zh-CN" altLang="en-US" dirty="0"/>
              <a:t>基于“工作量证明”的挖矿</a:t>
            </a:r>
          </a:p>
        </p:txBody>
      </p:sp>
      <p:sp>
        <p:nvSpPr>
          <p:cNvPr id="3" name="内容占位符 2"/>
          <p:cNvSpPr>
            <a:spLocks noGrp="1"/>
          </p:cNvSpPr>
          <p:nvPr>
            <p:ph idx="1"/>
          </p:nvPr>
        </p:nvSpPr>
        <p:spPr/>
        <p:txBody>
          <a:bodyPr/>
          <a:lstStyle/>
          <a:p>
            <a:r>
              <a:rPr lang="en-US" altLang="zh-CN" dirty="0"/>
              <a:t>Mining is a process by which new blocks are added to the blockchain</a:t>
            </a:r>
          </a:p>
          <a:p>
            <a:endParaRPr lang="en-US" altLang="zh-CN" dirty="0"/>
          </a:p>
          <a:p>
            <a:endParaRPr lang="zh-CN" altLang="en-US" dirty="0"/>
          </a:p>
        </p:txBody>
      </p:sp>
      <p:pic>
        <p:nvPicPr>
          <p:cNvPr id="4" name="图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4025" y="4995319"/>
            <a:ext cx="1836128" cy="122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8355" b="26593"/>
          <a:stretch>
            <a:fillRect/>
          </a:stretch>
        </p:blipFill>
        <p:spPr>
          <a:xfrm>
            <a:off x="701662" y="2640425"/>
            <a:ext cx="7032812" cy="235489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标题 1"/>
          <p:cNvSpPr>
            <a:spLocks noGrp="1"/>
          </p:cNvSpPr>
          <p:nvPr>
            <p:ph type="title"/>
          </p:nvPr>
        </p:nvSpPr>
        <p:spPr>
          <a:xfrm>
            <a:off x="411163" y="257175"/>
            <a:ext cx="8280400" cy="533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lstStyle/>
          <a:p>
            <a:r>
              <a:rPr lang="zh-CN" altLang="en-US"/>
              <a:t>工作量证明 </a:t>
            </a:r>
          </a:p>
        </p:txBody>
      </p:sp>
      <p:pic>
        <p:nvPicPr>
          <p:cNvPr id="146435"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61950" y="1308100"/>
            <a:ext cx="6232525" cy="4241800"/>
          </a:xfrm>
        </p:spPr>
      </p:pic>
      <p:sp>
        <p:nvSpPr>
          <p:cNvPr id="146436" name="内容占位符 2"/>
          <p:cNvSpPr>
            <a:spLocks noGrp="1"/>
          </p:cNvSpPr>
          <p:nvPr/>
        </p:nvSpPr>
        <p:spPr bwMode="auto">
          <a:xfrm>
            <a:off x="411163" y="1143000"/>
            <a:ext cx="83185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lvl1pPr marL="292100" indent="-2921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800100" indent="-34290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buFont typeface="Wingdings" panose="05000000000000000000" pitchFamily="2" charset="2"/>
              <a:buChar char="v"/>
            </a:pPr>
            <a:r>
              <a:rPr lang="en-US" altLang="zh-CN" sz="1800">
                <a:latin typeface="微软雅黑" panose="020B0503020204020204" pitchFamily="34" charset="-122"/>
                <a:ea typeface="微软雅黑" panose="020B0503020204020204" pitchFamily="34" charset="-122"/>
                <a:sym typeface="+mn-ea"/>
              </a:rPr>
              <a:t>Proof-of-Work </a:t>
            </a:r>
            <a:r>
              <a:rPr lang="zh-CN" altLang="en-US" sz="1800">
                <a:latin typeface="微软雅黑" panose="020B0503020204020204" pitchFamily="34" charset="-122"/>
                <a:ea typeface="微软雅黑" panose="020B0503020204020204" pitchFamily="34" charset="-122"/>
              </a:rPr>
              <a:t>工作量证明 </a:t>
            </a:r>
            <a:endParaRPr lang="en-US" altLang="zh-CN" sz="1800">
              <a:latin typeface="微软雅黑" panose="020B0503020204020204" pitchFamily="34" charset="-122"/>
              <a:ea typeface="微软雅黑" panose="020B0503020204020204" pitchFamily="34" charset="-122"/>
            </a:endParaRPr>
          </a:p>
        </p:txBody>
      </p:sp>
      <p:sp>
        <p:nvSpPr>
          <p:cNvPr id="6" name="内容占位符 2"/>
          <p:cNvSpPr>
            <a:spLocks noGrp="1"/>
          </p:cNvSpPr>
          <p:nvPr/>
        </p:nvSpPr>
        <p:spPr bwMode="auto">
          <a:xfrm>
            <a:off x="5662961" y="3124200"/>
            <a:ext cx="3235325"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lvl1pPr marL="292100" indent="-2921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800100" indent="-34290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buFont typeface="Wingdings" panose="05000000000000000000" pitchFamily="2" charset="2"/>
              <a:buChar char="u"/>
            </a:pPr>
            <a:endParaRPr lang="zh-CN" altLang="zh-CN" sz="1800" dirty="0">
              <a:latin typeface="微软雅黑" panose="020B0503020204020204" pitchFamily="34" charset="-122"/>
              <a:ea typeface="微软雅黑" panose="020B0503020204020204" pitchFamily="34" charset="-122"/>
              <a:sym typeface="+mn-ea"/>
            </a:endParaRPr>
          </a:p>
          <a:p>
            <a:pPr>
              <a:buFont typeface="Wingdings" panose="05000000000000000000" pitchFamily="2" charset="2"/>
              <a:buChar char="u"/>
            </a:pPr>
            <a:endParaRPr lang="zh-CN" altLang="zh-CN" sz="1800" dirty="0">
              <a:latin typeface="微软雅黑" panose="020B0503020204020204" pitchFamily="34" charset="-122"/>
              <a:ea typeface="微软雅黑" panose="020B0503020204020204" pitchFamily="34" charset="-122"/>
              <a:sym typeface="+mn-ea"/>
            </a:endParaRPr>
          </a:p>
          <a:p>
            <a:pPr>
              <a:buFont typeface="Wingdings" panose="05000000000000000000" pitchFamily="2" charset="2"/>
              <a:buChar char="u"/>
            </a:pPr>
            <a:r>
              <a:rPr lang="zh-CN" altLang="zh-CN" sz="1800" b="1" dirty="0">
                <a:latin typeface="微软雅黑" panose="020B0503020204020204" pitchFamily="34" charset="-122"/>
                <a:ea typeface="微软雅黑" panose="020B0503020204020204" pitchFamily="34" charset="-122"/>
                <a:sym typeface="+mn-ea"/>
              </a:rPr>
              <a:t>通过</a:t>
            </a:r>
            <a:r>
              <a:rPr lang="zh-CN" altLang="en-US" sz="1800" b="1" dirty="0">
                <a:latin typeface="微软雅黑" panose="020B0503020204020204" pitchFamily="34" charset="-122"/>
                <a:ea typeface="微软雅黑" panose="020B0503020204020204" pitchFamily="34" charset="-122"/>
                <a:sym typeface="+mn-ea"/>
              </a:rPr>
              <a:t>消耗资源</a:t>
            </a:r>
            <a:r>
              <a:rPr lang="zh-CN" altLang="zh-CN" sz="1800" b="1" dirty="0">
                <a:latin typeface="微软雅黑" panose="020B0503020204020204" pitchFamily="34" charset="-122"/>
                <a:ea typeface="微软雅黑" panose="020B0503020204020204" pitchFamily="34" charset="-122"/>
                <a:sym typeface="+mn-ea"/>
              </a:rPr>
              <a:t>解决一个问题获得投票资格</a:t>
            </a:r>
            <a:r>
              <a:rPr lang="zh-CN" altLang="en-US" sz="1800" b="1" dirty="0">
                <a:latin typeface="微软雅黑" panose="020B0503020204020204" pitchFamily="34" charset="-122"/>
                <a:ea typeface="微软雅黑" panose="020B0503020204020204" pitchFamily="34" charset="-122"/>
                <a:sym typeface="+mn-ea"/>
              </a:rPr>
              <a:t>（即记账权）</a:t>
            </a:r>
            <a:endParaRPr lang="zh-CN" altLang="zh-CN" sz="1800" b="1" dirty="0">
              <a:latin typeface="微软雅黑" panose="020B0503020204020204" pitchFamily="34" charset="-122"/>
              <a:ea typeface="微软雅黑" panose="020B0503020204020204" pitchFamily="34" charset="-122"/>
              <a:sym typeface="+mn-ea"/>
            </a:endParaRPr>
          </a:p>
          <a:p>
            <a:pPr>
              <a:buFont typeface="Wingdings" panose="05000000000000000000" pitchFamily="2" charset="2"/>
              <a:buChar char="u"/>
            </a:pPr>
            <a:endParaRPr lang="zh-CN" altLang="zh-CN" sz="1800" dirty="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标题 1"/>
          <p:cNvSpPr>
            <a:spLocks noGrp="1"/>
          </p:cNvSpPr>
          <p:nvPr>
            <p:ph type="title"/>
          </p:nvPr>
        </p:nvSpPr>
        <p:spPr>
          <a:xfrm>
            <a:off x="411163" y="257175"/>
            <a:ext cx="8280400" cy="533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lstStyle/>
          <a:p>
            <a:r>
              <a:rPr lang="zh-CN" altLang="en-US" dirty="0"/>
              <a:t>工作量证明（</a:t>
            </a:r>
            <a:r>
              <a:rPr lang="en-US" altLang="zh-CN" b="0" dirty="0"/>
              <a:t>cont.</a:t>
            </a:r>
            <a:r>
              <a:rPr lang="zh-CN" altLang="en-US" dirty="0"/>
              <a:t>） </a:t>
            </a:r>
          </a:p>
        </p:txBody>
      </p:sp>
      <p:pic>
        <p:nvPicPr>
          <p:cNvPr id="147459"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61950" y="1308100"/>
            <a:ext cx="6232525" cy="4241800"/>
          </a:xfrm>
        </p:spPr>
      </p:pic>
      <p:sp>
        <p:nvSpPr>
          <p:cNvPr id="147460" name="内容占位符 2"/>
          <p:cNvSpPr>
            <a:spLocks noGrp="1"/>
          </p:cNvSpPr>
          <p:nvPr/>
        </p:nvSpPr>
        <p:spPr bwMode="auto">
          <a:xfrm>
            <a:off x="411163" y="1143000"/>
            <a:ext cx="83185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lvl1pPr marL="292100" indent="-2921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800100" indent="-34290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buFont typeface="Wingdings" panose="05000000000000000000" pitchFamily="2" charset="2"/>
              <a:buChar char="v"/>
            </a:pPr>
            <a:r>
              <a:rPr lang="en-US" altLang="zh-CN" sz="1800">
                <a:latin typeface="微软雅黑" panose="020B0503020204020204" pitchFamily="34" charset="-122"/>
                <a:ea typeface="微软雅黑" panose="020B0503020204020204" pitchFamily="34" charset="-122"/>
                <a:sym typeface="+mn-ea"/>
              </a:rPr>
              <a:t>Proof-of-Work </a:t>
            </a:r>
            <a:r>
              <a:rPr lang="zh-CN" altLang="en-US" sz="1800">
                <a:latin typeface="微软雅黑" panose="020B0503020204020204" pitchFamily="34" charset="-122"/>
                <a:ea typeface="微软雅黑" panose="020B0503020204020204" pitchFamily="34" charset="-122"/>
              </a:rPr>
              <a:t>工作量证明 </a:t>
            </a:r>
            <a:endParaRPr lang="en-US" altLang="zh-CN" sz="1800">
              <a:latin typeface="微软雅黑" panose="020B0503020204020204" pitchFamily="34" charset="-122"/>
              <a:ea typeface="微软雅黑" panose="020B0503020204020204" pitchFamily="34" charset="-122"/>
            </a:endParaRPr>
          </a:p>
        </p:txBody>
      </p:sp>
      <p:sp>
        <p:nvSpPr>
          <p:cNvPr id="6" name="内容占位符 2"/>
          <p:cNvSpPr>
            <a:spLocks noGrp="1"/>
          </p:cNvSpPr>
          <p:nvPr/>
        </p:nvSpPr>
        <p:spPr bwMode="auto">
          <a:xfrm>
            <a:off x="5705475" y="2613025"/>
            <a:ext cx="3235325"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lvl1pPr marL="292100" indent="-2921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800100" indent="-34290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buFont typeface="Wingdings" panose="05000000000000000000" pitchFamily="2" charset="2"/>
              <a:buChar char="u"/>
            </a:pPr>
            <a:r>
              <a:rPr lang="zh-CN" altLang="en-US" sz="1800" b="1">
                <a:latin typeface="微软雅黑" panose="020B0503020204020204" pitchFamily="34" charset="-122"/>
                <a:ea typeface="微软雅黑" panose="020B0503020204020204" pitchFamily="34" charset="-122"/>
                <a:sym typeface="+mn-ea"/>
              </a:rPr>
              <a:t>记账权</a:t>
            </a:r>
            <a:r>
              <a:rPr lang="zh-CN" altLang="zh-CN" sz="1800" b="1">
                <a:latin typeface="微软雅黑" panose="020B0503020204020204" pitchFamily="34" charset="-122"/>
                <a:ea typeface="微软雅黑" panose="020B0503020204020204" pitchFamily="34" charset="-122"/>
                <a:sym typeface="+mn-ea"/>
              </a:rPr>
              <a:t>必须通过花费计算资源来获得</a:t>
            </a:r>
            <a:r>
              <a:rPr lang="zh-CN" altLang="zh-CN" sz="1800">
                <a:latin typeface="微软雅黑" panose="020B0503020204020204" pitchFamily="34" charset="-122"/>
                <a:ea typeface="微软雅黑" panose="020B0503020204020204" pitchFamily="34" charset="-122"/>
                <a:sym typeface="+mn-ea"/>
              </a:rPr>
              <a:t>，比如说通过蛮力解决一个问题</a:t>
            </a:r>
            <a:r>
              <a:rPr lang="zh-CN" altLang="en-US" sz="1800">
                <a:latin typeface="微软雅黑" panose="020B0503020204020204" pitchFamily="34" charset="-122"/>
                <a:ea typeface="微软雅黑" panose="020B0503020204020204" pitchFamily="34" charset="-122"/>
                <a:sym typeface="+mn-ea"/>
              </a:rPr>
              <a:t>；</a:t>
            </a:r>
            <a:r>
              <a:rPr lang="zh-CN" altLang="en-US" sz="1800" b="1">
                <a:latin typeface="微软雅黑" panose="020B0503020204020204" pitchFamily="34" charset="-122"/>
                <a:ea typeface="微软雅黑" panose="020B0503020204020204" pitchFamily="34" charset="-122"/>
                <a:sym typeface="+mn-ea"/>
              </a:rPr>
              <a:t>通过记账奖励鼓励投入资源</a:t>
            </a:r>
            <a:endParaRPr lang="zh-CN" altLang="zh-CN" sz="1800" b="1">
              <a:latin typeface="微软雅黑" panose="020B0503020204020204" pitchFamily="34" charset="-122"/>
              <a:ea typeface="微软雅黑" panose="020B0503020204020204" pitchFamily="34" charset="-122"/>
              <a:sym typeface="+mn-ea"/>
            </a:endParaRPr>
          </a:p>
          <a:p>
            <a:pPr>
              <a:buFont typeface="Wingdings" panose="05000000000000000000" pitchFamily="2" charset="2"/>
              <a:buChar char="u"/>
            </a:pPr>
            <a:endParaRPr lang="zh-CN" altLang="zh-CN" sz="1800">
              <a:latin typeface="微软雅黑" panose="020B0503020204020204" pitchFamily="34" charset="-122"/>
              <a:ea typeface="微软雅黑" panose="020B0503020204020204" pitchFamily="34" charset="-122"/>
              <a:sym typeface="+mn-ea"/>
            </a:endParaRPr>
          </a:p>
          <a:p>
            <a:pPr>
              <a:buFont typeface="Wingdings" panose="05000000000000000000" pitchFamily="2" charset="2"/>
              <a:buChar char="u"/>
            </a:pPr>
            <a:r>
              <a:rPr lang="zh-CN" altLang="zh-CN" sz="1800">
                <a:latin typeface="微软雅黑" panose="020B0503020204020204" pitchFamily="34" charset="-122"/>
                <a:ea typeface="微软雅黑" panose="020B0503020204020204" pitchFamily="34" charset="-122"/>
                <a:sym typeface="+mn-ea"/>
              </a:rPr>
              <a:t>即使Gloria有多个身份，也只对应到单个计算资源，从而保证</a:t>
            </a:r>
            <a:r>
              <a:rPr lang="zh-CN" altLang="en-US" sz="1800">
                <a:latin typeface="微软雅黑" panose="020B0503020204020204" pitchFamily="34" charset="-122"/>
                <a:ea typeface="微软雅黑" panose="020B0503020204020204" pitchFamily="34" charset="-122"/>
                <a:sym typeface="+mn-ea"/>
              </a:rPr>
              <a:t>记账</a:t>
            </a:r>
            <a:r>
              <a:rPr lang="zh-CN" altLang="zh-CN" sz="1800">
                <a:latin typeface="微软雅黑" panose="020B0503020204020204" pitchFamily="34" charset="-122"/>
                <a:ea typeface="微软雅黑" panose="020B0503020204020204" pitchFamily="34" charset="-122"/>
                <a:sym typeface="+mn-ea"/>
              </a:rPr>
              <a:t>的公正性</a:t>
            </a:r>
          </a:p>
          <a:p>
            <a:pPr>
              <a:buFont typeface="Wingdings" panose="05000000000000000000" pitchFamily="2" charset="2"/>
              <a:buChar char="u"/>
            </a:pPr>
            <a:endParaRPr lang="zh-CN" altLang="zh-CN" sz="1800">
              <a:latin typeface="微软雅黑" panose="020B0503020204020204" pitchFamily="34" charset="-122"/>
              <a:ea typeface="微软雅黑" panose="020B0503020204020204" pitchFamily="34" charset="-122"/>
              <a:sym typeface="+mn-ea"/>
            </a:endParaRPr>
          </a:p>
          <a:p>
            <a:pPr>
              <a:buFont typeface="Wingdings" panose="05000000000000000000" pitchFamily="2" charset="2"/>
              <a:buChar char="u"/>
            </a:pPr>
            <a:r>
              <a:rPr lang="zh-CN" altLang="zh-CN" sz="1800">
                <a:latin typeface="微软雅黑" panose="020B0503020204020204" pitchFamily="34" charset="-122"/>
                <a:ea typeface="微软雅黑" panose="020B0503020204020204" pitchFamily="34" charset="-122"/>
                <a:sym typeface="+mn-ea"/>
              </a:rPr>
              <a:t>更准确来说像买彩票。</a:t>
            </a:r>
            <a:r>
              <a:rPr lang="zh-CN" altLang="en-US" sz="1800">
                <a:latin typeface="微软雅黑" panose="020B0503020204020204" pitchFamily="34" charset="-122"/>
                <a:ea typeface="微软雅黑" panose="020B0503020204020204" pitchFamily="34" charset="-122"/>
                <a:sym typeface="+mn-ea"/>
              </a:rPr>
              <a:t>投入</a:t>
            </a:r>
            <a:r>
              <a:rPr lang="zh-CN" altLang="zh-CN" sz="1800">
                <a:latin typeface="微软雅黑" panose="020B0503020204020204" pitchFamily="34" charset="-122"/>
                <a:ea typeface="微软雅黑" panose="020B0503020204020204" pitchFamily="34" charset="-122"/>
                <a:sym typeface="+mn-ea"/>
              </a:rPr>
              <a:t>的越多（花费越多)</a:t>
            </a:r>
            <a:r>
              <a:rPr lang="zh-CN" altLang="en-US" sz="1800">
                <a:latin typeface="微软雅黑" panose="020B0503020204020204" pitchFamily="34" charset="-122"/>
                <a:ea typeface="微软雅黑" panose="020B0503020204020204" pitchFamily="34" charset="-122"/>
                <a:sym typeface="+mn-ea"/>
              </a:rPr>
              <a:t>，</a:t>
            </a:r>
            <a:r>
              <a:rPr lang="zh-CN" altLang="zh-CN" sz="1800">
                <a:latin typeface="微软雅黑" panose="020B0503020204020204" pitchFamily="34" charset="-122"/>
                <a:ea typeface="微软雅黑" panose="020B0503020204020204" pitchFamily="34" charset="-122"/>
                <a:sym typeface="+mn-ea"/>
              </a:rPr>
              <a:t>中奖几率越大</a:t>
            </a:r>
            <a:r>
              <a:rPr lang="zh-CN" altLang="en-US" sz="1800">
                <a:latin typeface="微软雅黑" panose="020B0503020204020204" pitchFamily="34" charset="-122"/>
                <a:ea typeface="微软雅黑" panose="020B0503020204020204" pitchFamily="34" charset="-122"/>
                <a:sym typeface="+mn-ea"/>
              </a:rPr>
              <a:t>（成功记账）</a:t>
            </a:r>
            <a:endParaRPr lang="zh-CN" altLang="zh-CN" sz="1800">
              <a:latin typeface="微软雅黑" panose="020B0503020204020204" pitchFamily="34" charset="-122"/>
              <a:ea typeface="微软雅黑" panose="020B0503020204020204" pitchFamily="34" charset="-122"/>
              <a:sym typeface="+mn-ea"/>
            </a:endParaRPr>
          </a:p>
          <a:p>
            <a:pPr>
              <a:buFont typeface="Wingdings" panose="05000000000000000000" pitchFamily="2" charset="2"/>
              <a:buChar char="u"/>
            </a:pPr>
            <a:endParaRPr lang="zh-CN" altLang="zh-CN" sz="1800">
              <a:latin typeface="微软雅黑" panose="020B0503020204020204" pitchFamily="34" charset="-122"/>
              <a:ea typeface="微软雅黑" panose="020B0503020204020204" pitchFamily="34" charset="-122"/>
              <a:sym typeface="+mn-ea"/>
            </a:endParaRPr>
          </a:p>
        </p:txBody>
      </p:sp>
      <p:sp>
        <p:nvSpPr>
          <p:cNvPr id="7" name="爆炸形 2 6"/>
          <p:cNvSpPr/>
          <p:nvPr/>
        </p:nvSpPr>
        <p:spPr>
          <a:xfrm>
            <a:off x="622300" y="1863725"/>
            <a:ext cx="5013325" cy="3992563"/>
          </a:xfrm>
          <a:prstGeom prst="irregularSeal2">
            <a:avLst/>
          </a:prstGeom>
          <a:gradFill>
            <a:gsLst>
              <a:gs pos="6000">
                <a:schemeClr val="accent2">
                  <a:lumMod val="40000"/>
                  <a:lumOff val="60000"/>
                </a:schemeClr>
              </a:gs>
              <a:gs pos="0">
                <a:schemeClr val="accent6"/>
              </a:gs>
              <a:gs pos="100000">
                <a:schemeClr val="accent2">
                  <a:alpha val="0"/>
                </a:schemeClr>
              </a:gs>
            </a:gsLst>
            <a:lin ang="5400000" scaled="0"/>
          </a:gradFill>
          <a:ln w="12700" cap="flat" cmpd="sng" algn="ctr">
            <a:solidFill>
              <a:schemeClr val="tx1"/>
            </a:solidFill>
            <a:prstDash val="solid"/>
            <a:round/>
            <a:headEnd type="none" w="med" len="med"/>
            <a:tailEnd type="none" w="med" len="med"/>
          </a:ln>
        </p:spPr>
        <p:txBody>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a:endParaRPr lang="zh-CN" altLang="en-US" sz="3200" b="1">
              <a:latin typeface="微软雅黑 Light" charset="-122"/>
              <a:ea typeface="微软雅黑 Light" charset="-122"/>
            </a:endParaRPr>
          </a:p>
          <a:p>
            <a:pPr defTabSz="914400"/>
            <a:r>
              <a:rPr lang="zh-CN" altLang="en-US" sz="2400" b="1">
                <a:latin typeface="微软雅黑 Light" charset="-122"/>
                <a:ea typeface="微软雅黑 Light" charset="-122"/>
              </a:rPr>
              <a:t>规避恶意行为</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2" descr="C:\Users\sony\Desktop\下载.jpg"/>
          <p:cNvPicPr>
            <a:picLocks noChangeAspect="1" noChangeArrowheads="1"/>
          </p:cNvPicPr>
          <p:nvPr/>
        </p:nvPicPr>
        <p:blipFill>
          <a:blip r:embed="rId2">
            <a:extLst>
              <a:ext uri="{28A0092B-C50C-407E-A947-70E740481C1C}">
                <a14:useLocalDpi xmlns:a14="http://schemas.microsoft.com/office/drawing/2010/main" val="0"/>
              </a:ext>
            </a:extLst>
          </a:blip>
          <a:srcRect b="8385"/>
          <a:stretch>
            <a:fillRect/>
          </a:stretch>
        </p:blipFill>
        <p:spPr bwMode="auto">
          <a:xfrm>
            <a:off x="6022975" y="1414463"/>
            <a:ext cx="2466975" cy="191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1" name="标题 1"/>
          <p:cNvSpPr>
            <a:spLocks noGrp="1"/>
          </p:cNvSpPr>
          <p:nvPr>
            <p:ph type="title"/>
          </p:nvPr>
        </p:nvSpPr>
        <p:spPr>
          <a:xfrm>
            <a:off x="411163" y="257175"/>
            <a:ext cx="8280400" cy="533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lstStyle/>
          <a:p>
            <a:r>
              <a:rPr lang="zh-CN" altLang="en-US"/>
              <a:t>比特币的货币发行方式</a:t>
            </a:r>
            <a:r>
              <a:rPr lang="en-US" altLang="zh-CN"/>
              <a:t>—</a:t>
            </a:r>
            <a:r>
              <a:rPr lang="zh-CN" altLang="zh-CN"/>
              <a:t>挖矿 </a:t>
            </a:r>
            <a:r>
              <a:rPr lang="en-US" altLang="zh-CN"/>
              <a:t>(</a:t>
            </a:r>
            <a:r>
              <a:rPr lang="zh-CN" altLang="zh-CN"/>
              <a:t>mining</a:t>
            </a:r>
            <a:r>
              <a:rPr lang="en-US" altLang="zh-CN"/>
              <a:t>)</a:t>
            </a:r>
            <a:endParaRPr lang="zh-CN" altLang="zh-CN"/>
          </a:p>
        </p:txBody>
      </p:sp>
      <p:pic>
        <p:nvPicPr>
          <p:cNvPr id="160772" name="Picture 3" descr="C:\Users\sony\Desktop\u=2977400055,967417001&amp;fm=21&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3288" y="3886200"/>
            <a:ext cx="2690812" cy="193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3" name="矩形 2"/>
          <p:cNvSpPr>
            <a:spLocks noChangeArrowheads="1"/>
          </p:cNvSpPr>
          <p:nvPr/>
        </p:nvSpPr>
        <p:spPr bwMode="auto">
          <a:xfrm>
            <a:off x="691019" y="2487329"/>
            <a:ext cx="495821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spcBef>
                <a:spcPct val="0"/>
              </a:spcBef>
              <a:spcAft>
                <a:spcPct val="0"/>
              </a:spcAft>
              <a:buClrTx/>
              <a:buSzTx/>
              <a:buFontTx/>
              <a:buNone/>
            </a:pPr>
            <a:r>
              <a:rPr lang="zh-CN" altLang="en-US" sz="3200" b="1" dirty="0">
                <a:solidFill>
                  <a:srgbClr val="000000"/>
                </a:solidFill>
                <a:ea typeface="Arial" panose="020B0604020202090204" pitchFamily="34" charset="0"/>
                <a:cs typeface="Arial" panose="020B0604020202090204" pitchFamily="34" charset="0"/>
              </a:rPr>
              <a:t>有人说：挖矿即哈希</a:t>
            </a:r>
            <a:endParaRPr lang="en-US" altLang="zh-CN" sz="3200" b="1" dirty="0">
              <a:solidFill>
                <a:srgbClr val="000000"/>
              </a:solidFill>
              <a:ea typeface="Arial" panose="020B0604020202090204" pitchFamily="34" charset="0"/>
              <a:cs typeface="Arial" panose="020B0604020202090204" pitchFamily="34" charset="0"/>
            </a:endParaRPr>
          </a:p>
          <a:p>
            <a:pPr eaLnBrk="1" hangingPunct="1">
              <a:spcBef>
                <a:spcPct val="0"/>
              </a:spcBef>
              <a:spcAft>
                <a:spcPct val="0"/>
              </a:spcAft>
              <a:buClrTx/>
              <a:buSzTx/>
              <a:buFontTx/>
              <a:buNone/>
            </a:pPr>
            <a:r>
              <a:rPr lang="zh-CN" altLang="en-US" sz="3200" b="1" dirty="0">
                <a:solidFill>
                  <a:srgbClr val="000000"/>
                </a:solidFill>
                <a:ea typeface="Arial" panose="020B0604020202090204" pitchFamily="34" charset="0"/>
                <a:cs typeface="Arial" panose="020B0604020202090204" pitchFamily="34" charset="0"/>
              </a:rPr>
              <a:t>为什么？</a:t>
            </a:r>
            <a:endParaRPr lang="en-US" altLang="zh-CN" sz="3200" b="1" dirty="0">
              <a:solidFill>
                <a:srgbClr val="000000"/>
              </a:solidFill>
              <a:ea typeface="Arial" panose="020B0604020202090204" pitchFamily="34" charset="0"/>
              <a:cs typeface="Arial" panose="020B0604020202090204" pitchFamily="34" charset="0"/>
            </a:endParaRPr>
          </a:p>
          <a:p>
            <a:pPr eaLnBrk="1" hangingPunct="1">
              <a:spcBef>
                <a:spcPct val="0"/>
              </a:spcBef>
              <a:spcAft>
                <a:spcPct val="0"/>
              </a:spcAft>
              <a:buClrTx/>
              <a:buSzTx/>
              <a:buFontTx/>
              <a:buNone/>
            </a:pPr>
            <a:endParaRPr lang="en-US" altLang="zh-CN" sz="3200" dirty="0">
              <a:solidFill>
                <a:srgbClr val="000000"/>
              </a:solidFill>
              <a:ea typeface="Arial" panose="020B0604020202090204" pitchFamily="34" charset="0"/>
              <a:cs typeface="Arial" panose="020B060402020209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标题 1"/>
          <p:cNvSpPr>
            <a:spLocks noGrp="1"/>
          </p:cNvSpPr>
          <p:nvPr>
            <p:ph type="title"/>
          </p:nvPr>
        </p:nvSpPr>
        <p:spPr>
          <a:xfrm>
            <a:off x="138113" y="273050"/>
            <a:ext cx="8280400" cy="533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lstStyle/>
          <a:p>
            <a:r>
              <a:rPr lang="en-US" altLang="zh-CN" dirty="0" err="1"/>
              <a:t>PoW</a:t>
            </a:r>
            <a:r>
              <a:rPr lang="zh-CN" altLang="en-US" dirty="0"/>
              <a:t> </a:t>
            </a:r>
            <a:r>
              <a:rPr lang="en-US" altLang="zh-CN" dirty="0"/>
              <a:t>in</a:t>
            </a:r>
            <a:r>
              <a:rPr lang="zh-CN" altLang="en-US" dirty="0"/>
              <a:t> </a:t>
            </a:r>
            <a:r>
              <a:rPr lang="en-US" altLang="zh-CN" dirty="0"/>
              <a:t>BTC:</a:t>
            </a:r>
            <a:r>
              <a:rPr lang="zh-CN" altLang="en-US" dirty="0"/>
              <a:t> 基于 </a:t>
            </a:r>
            <a:r>
              <a:rPr lang="en-US" altLang="zh-CN" dirty="0"/>
              <a:t>Hash Function</a:t>
            </a:r>
            <a:r>
              <a:rPr lang="zh-CN" altLang="en-US" dirty="0"/>
              <a:t>的特点</a:t>
            </a:r>
          </a:p>
        </p:txBody>
      </p:sp>
      <p:sp>
        <p:nvSpPr>
          <p:cNvPr id="5" name="矩形 4"/>
          <p:cNvSpPr>
            <a:spLocks noChangeArrowheads="1"/>
          </p:cNvSpPr>
          <p:nvPr/>
        </p:nvSpPr>
        <p:spPr bwMode="auto">
          <a:xfrm>
            <a:off x="268288" y="1031875"/>
            <a:ext cx="8875712"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lnSpc>
                <a:spcPct val="150000"/>
              </a:lnSpc>
              <a:spcBef>
                <a:spcPct val="0"/>
              </a:spcBef>
              <a:spcAft>
                <a:spcPct val="0"/>
              </a:spcAft>
              <a:buClrTx/>
              <a:buSzTx/>
              <a:buFont typeface="Wingdings" panose="05000000000000000000" pitchFamily="2" charset="2"/>
              <a:buChar char="v"/>
            </a:pPr>
            <a:r>
              <a:rPr lang="zh-CN" altLang="en-US" sz="1800" dirty="0">
                <a:ea typeface="宋体" pitchFamily="2" charset="-122"/>
              </a:rPr>
              <a:t> </a:t>
            </a:r>
            <a:r>
              <a:rPr lang="en-US" altLang="zh-CN" sz="1800" dirty="0">
                <a:ea typeface="宋体" pitchFamily="2" charset="-122"/>
              </a:rPr>
              <a:t>Hash</a:t>
            </a:r>
            <a:r>
              <a:rPr lang="zh-CN" altLang="en-US" sz="1800" dirty="0">
                <a:ea typeface="宋体" pitchFamily="2" charset="-122"/>
              </a:rPr>
              <a:t> </a:t>
            </a:r>
            <a:r>
              <a:rPr lang="en-US" altLang="zh-CN" sz="1800" dirty="0">
                <a:ea typeface="宋体" pitchFamily="2" charset="-122"/>
              </a:rPr>
              <a:t>Function</a:t>
            </a:r>
            <a:r>
              <a:rPr lang="zh-CN" altLang="en-US" sz="1800" dirty="0">
                <a:ea typeface="宋体" pitchFamily="2" charset="-122"/>
              </a:rPr>
              <a:t> 具有以下特点：</a:t>
            </a:r>
          </a:p>
          <a:p>
            <a:pPr eaLnBrk="1" hangingPunct="1">
              <a:spcBef>
                <a:spcPct val="0"/>
              </a:spcBef>
              <a:spcAft>
                <a:spcPct val="0"/>
              </a:spcAft>
              <a:buClrTx/>
              <a:buSzTx/>
              <a:buFont typeface="Wingdings" panose="05000000000000000000" pitchFamily="2" charset="2"/>
              <a:buChar char="p"/>
            </a:pPr>
            <a:r>
              <a:rPr lang="zh-CN" altLang="en-US" sz="1800" dirty="0">
                <a:solidFill>
                  <a:srgbClr val="0070C0"/>
                </a:solidFill>
                <a:ea typeface="宋体" pitchFamily="2" charset="-122"/>
              </a:rPr>
              <a:t>正向快速</a:t>
            </a:r>
            <a:r>
              <a:rPr lang="zh-CN" altLang="en-US" sz="1800" dirty="0">
                <a:ea typeface="宋体" pitchFamily="2" charset="-122"/>
              </a:rPr>
              <a:t>：给定明文和 hash 算法，在有限时间和有限资源内能计算出 hash 值</a:t>
            </a:r>
          </a:p>
          <a:p>
            <a:pPr eaLnBrk="1" hangingPunct="1">
              <a:spcBef>
                <a:spcPct val="0"/>
              </a:spcBef>
              <a:spcAft>
                <a:spcPct val="0"/>
              </a:spcAft>
              <a:buClrTx/>
              <a:buSzTx/>
              <a:buFont typeface="Wingdings" panose="05000000000000000000" pitchFamily="2" charset="2"/>
              <a:buChar char="p"/>
            </a:pPr>
            <a:r>
              <a:rPr lang="zh-CN" altLang="en-US" sz="1800" dirty="0">
                <a:solidFill>
                  <a:schemeClr val="accent1"/>
                </a:solidFill>
                <a:ea typeface="宋体" pitchFamily="2" charset="-122"/>
              </a:rPr>
              <a:t>输入敏感</a:t>
            </a:r>
            <a:r>
              <a:rPr lang="zh-CN" altLang="en-US" sz="1800" dirty="0">
                <a:ea typeface="宋体" pitchFamily="2" charset="-122"/>
              </a:rPr>
              <a:t>：原始输入信息修改一点信息，产生的 hash 值看起来应该都有很大不同</a:t>
            </a:r>
          </a:p>
          <a:p>
            <a:pPr eaLnBrk="1" hangingPunct="1">
              <a:spcBef>
                <a:spcPct val="0"/>
              </a:spcBef>
              <a:spcAft>
                <a:spcPct val="0"/>
              </a:spcAft>
              <a:buClrTx/>
              <a:buSzTx/>
              <a:buFont typeface="Wingdings" panose="05000000000000000000" pitchFamily="2" charset="2"/>
              <a:buChar char="p"/>
            </a:pPr>
            <a:r>
              <a:rPr lang="zh-CN" altLang="en-US" sz="1800" dirty="0">
                <a:solidFill>
                  <a:srgbClr val="FF0000"/>
                </a:solidFill>
                <a:ea typeface="宋体" pitchFamily="2" charset="-122"/>
              </a:rPr>
              <a:t>逆向困难</a:t>
            </a:r>
            <a:r>
              <a:rPr lang="zh-CN" altLang="en-US" sz="1800" dirty="0">
                <a:ea typeface="宋体" pitchFamily="2" charset="-122"/>
              </a:rPr>
              <a:t>：给定特定hash 值，在有限时间内很难（基本不可能）逆推出明文</a:t>
            </a:r>
          </a:p>
          <a:p>
            <a:pPr eaLnBrk="1" hangingPunct="1">
              <a:spcBef>
                <a:spcPct val="0"/>
              </a:spcBef>
              <a:spcAft>
                <a:spcPct val="0"/>
              </a:spcAft>
              <a:buClrTx/>
              <a:buSzTx/>
              <a:buFont typeface="Wingdings" panose="05000000000000000000" pitchFamily="2" charset="2"/>
              <a:buChar char="p"/>
            </a:pPr>
            <a:r>
              <a:rPr lang="zh-CN" altLang="en-US" sz="1800" dirty="0">
                <a:solidFill>
                  <a:srgbClr val="FFC000"/>
                </a:solidFill>
                <a:ea typeface="宋体" pitchFamily="2" charset="-122"/>
              </a:rPr>
              <a:t>冲突避免</a:t>
            </a:r>
            <a:r>
              <a:rPr lang="zh-CN" altLang="en-US" sz="1800" dirty="0">
                <a:ea typeface="宋体" pitchFamily="2" charset="-122"/>
              </a:rPr>
              <a:t>：很难找到两段内容不同的明文，使得它们的 hash 值一致（发生冲突）</a:t>
            </a:r>
          </a:p>
          <a:p>
            <a:pPr eaLnBrk="1" hangingPunct="1">
              <a:spcBef>
                <a:spcPct val="0"/>
              </a:spcBef>
              <a:spcAft>
                <a:spcPct val="0"/>
              </a:spcAft>
              <a:buClrTx/>
              <a:buSzTx/>
              <a:buFont typeface="Wingdings" panose="05000000000000000000" pitchFamily="2" charset="2"/>
              <a:buChar char="p"/>
            </a:pPr>
            <a:endParaRPr lang="zh-CN" altLang="en-US" sz="1800" b="1" dirty="0">
              <a:ea typeface="宋体" pitchFamily="2" charset="-122"/>
            </a:endParaRPr>
          </a:p>
          <a:p>
            <a:pPr eaLnBrk="1" hangingPunct="1">
              <a:lnSpc>
                <a:spcPct val="200000"/>
              </a:lnSpc>
              <a:spcBef>
                <a:spcPct val="0"/>
              </a:spcBef>
              <a:spcAft>
                <a:spcPct val="0"/>
              </a:spcAft>
              <a:buClrTx/>
              <a:buSzTx/>
              <a:buFont typeface="Wingdings" panose="05000000000000000000" pitchFamily="2" charset="2"/>
              <a:buChar char="v"/>
            </a:pPr>
            <a:r>
              <a:rPr lang="zh-CN" altLang="en-US" sz="1800" dirty="0">
                <a:ea typeface="宋体" pitchFamily="2" charset="-122"/>
              </a:rPr>
              <a:t>区块链中一般采用比</a:t>
            </a:r>
            <a:r>
              <a:rPr lang="en-US" altLang="zh-CN" sz="1800" dirty="0">
                <a:ea typeface="宋体" pitchFamily="2" charset="-122"/>
              </a:rPr>
              <a:t>MD5</a:t>
            </a:r>
            <a:r>
              <a:rPr lang="zh-CN" altLang="en-US" sz="1800" dirty="0">
                <a:ea typeface="宋体" pitchFamily="2" charset="-122"/>
              </a:rPr>
              <a:t>安全性更好的</a:t>
            </a:r>
            <a:r>
              <a:rPr lang="zh-CN" altLang="en-US" sz="1800" b="1" dirty="0">
                <a:solidFill>
                  <a:srgbClr val="FF0000"/>
                </a:solidFill>
                <a:ea typeface="宋体" pitchFamily="2" charset="-122"/>
              </a:rPr>
              <a:t>SHA</a:t>
            </a:r>
            <a:r>
              <a:rPr lang="en-US" altLang="zh-CN" sz="1800" b="1" dirty="0">
                <a:solidFill>
                  <a:srgbClr val="FF0000"/>
                </a:solidFill>
                <a:ea typeface="宋体" pitchFamily="2" charset="-122"/>
              </a:rPr>
              <a:t>2</a:t>
            </a:r>
            <a:r>
              <a:rPr lang="zh-CN" altLang="en-US" sz="1800" b="1" dirty="0">
                <a:solidFill>
                  <a:srgbClr val="FF0000"/>
                </a:solidFill>
                <a:ea typeface="宋体" pitchFamily="2" charset="-122"/>
              </a:rPr>
              <a:t>系列</a:t>
            </a:r>
            <a:r>
              <a:rPr lang="en-US" altLang="zh-CN" sz="1800" b="1" dirty="0">
                <a:solidFill>
                  <a:srgbClr val="FF0000"/>
                </a:solidFill>
                <a:ea typeface="宋体" pitchFamily="2" charset="-122"/>
              </a:rPr>
              <a:t>Hash</a:t>
            </a:r>
            <a:r>
              <a:rPr lang="zh-CN" altLang="en-US" sz="1800" b="1" dirty="0">
                <a:solidFill>
                  <a:srgbClr val="FF0000"/>
                </a:solidFill>
                <a:ea typeface="宋体" pitchFamily="2" charset="-122"/>
              </a:rPr>
              <a:t>算法</a:t>
            </a:r>
            <a:r>
              <a:rPr lang="zh-CN" altLang="en-US" sz="1800" dirty="0">
                <a:ea typeface="宋体" pitchFamily="2" charset="-122"/>
              </a:rPr>
              <a:t>。</a:t>
            </a:r>
          </a:p>
          <a:p>
            <a:pPr eaLnBrk="1" hangingPunct="1">
              <a:spcBef>
                <a:spcPct val="0"/>
              </a:spcBef>
              <a:spcAft>
                <a:spcPct val="0"/>
              </a:spcAft>
              <a:buClrTx/>
              <a:buSzTx/>
              <a:buFont typeface="Wingdings" panose="05000000000000000000" pitchFamily="2" charset="2"/>
              <a:buChar char="p"/>
            </a:pPr>
            <a:r>
              <a:rPr lang="en-US" altLang="zh-CN" sz="1800" dirty="0">
                <a:solidFill>
                  <a:srgbClr val="0070C0"/>
                </a:solidFill>
                <a:ea typeface="宋体" pitchFamily="2" charset="-122"/>
              </a:rPr>
              <a:t>SHA2</a:t>
            </a:r>
            <a:r>
              <a:rPr lang="zh-CN" altLang="en-US" sz="1800" dirty="0">
                <a:solidFill>
                  <a:srgbClr val="0070C0"/>
                </a:solidFill>
                <a:ea typeface="宋体" pitchFamily="2" charset="-122"/>
              </a:rPr>
              <a:t>系列生成的</a:t>
            </a:r>
            <a:r>
              <a:rPr lang="en-US" altLang="zh-CN" sz="1800" dirty="0">
                <a:solidFill>
                  <a:srgbClr val="0070C0"/>
                </a:solidFill>
                <a:ea typeface="宋体" pitchFamily="2" charset="-122"/>
              </a:rPr>
              <a:t>hash</a:t>
            </a:r>
            <a:r>
              <a:rPr lang="zh-CN" altLang="en-US" sz="1800" dirty="0">
                <a:solidFill>
                  <a:srgbClr val="0070C0"/>
                </a:solidFill>
                <a:ea typeface="宋体" pitchFamily="2" charset="-122"/>
              </a:rPr>
              <a:t>值更长，</a:t>
            </a:r>
            <a:r>
              <a:rPr lang="en-US" altLang="zh-CN" sz="1800" dirty="0">
                <a:solidFill>
                  <a:srgbClr val="0070C0"/>
                </a:solidFill>
                <a:ea typeface="宋体" pitchFamily="2" charset="-122"/>
              </a:rPr>
              <a:t>SHA256</a:t>
            </a:r>
            <a:r>
              <a:rPr lang="zh-CN" altLang="en-US" sz="1800" dirty="0">
                <a:solidFill>
                  <a:srgbClr val="0070C0"/>
                </a:solidFill>
                <a:ea typeface="宋体" pitchFamily="2" charset="-122"/>
              </a:rPr>
              <a:t>，</a:t>
            </a:r>
            <a:r>
              <a:rPr lang="en-US" altLang="zh-CN" sz="1800" dirty="0">
                <a:solidFill>
                  <a:srgbClr val="0070C0"/>
                </a:solidFill>
                <a:ea typeface="宋体" pitchFamily="2" charset="-122"/>
              </a:rPr>
              <a:t>SHA512......</a:t>
            </a:r>
            <a:r>
              <a:rPr lang="zh-CN" altLang="en-US" sz="1800" dirty="0">
                <a:solidFill>
                  <a:srgbClr val="0070C0"/>
                </a:solidFill>
                <a:ea typeface="宋体" pitchFamily="2" charset="-122"/>
              </a:rPr>
              <a:t>数值代表</a:t>
            </a:r>
            <a:r>
              <a:rPr lang="en-US" altLang="zh-CN" sz="1800" dirty="0">
                <a:solidFill>
                  <a:srgbClr val="0070C0"/>
                </a:solidFill>
                <a:ea typeface="宋体" pitchFamily="2" charset="-122"/>
              </a:rPr>
              <a:t>hash</a:t>
            </a:r>
            <a:r>
              <a:rPr lang="zh-CN" altLang="en-US" sz="1800" dirty="0">
                <a:solidFill>
                  <a:srgbClr val="0070C0"/>
                </a:solidFill>
                <a:ea typeface="宋体" pitchFamily="2" charset="-122"/>
              </a:rPr>
              <a:t>长度</a:t>
            </a:r>
            <a:endParaRPr lang="zh-CN" altLang="en-US" sz="1800" dirty="0">
              <a:ea typeface="宋体" pitchFamily="2" charset="-122"/>
            </a:endParaRPr>
          </a:p>
        </p:txBody>
      </p:sp>
      <p:pic>
        <p:nvPicPr>
          <p:cNvPr id="154628" name="Picture 2" descr="ãhash function propertiesã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3719513"/>
            <a:ext cx="5981700" cy="25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4629" name="组合 2"/>
          <p:cNvGrpSpPr/>
          <p:nvPr/>
        </p:nvGrpSpPr>
        <p:grpSpPr bwMode="auto">
          <a:xfrm>
            <a:off x="138113" y="4514850"/>
            <a:ext cx="2717800" cy="1585913"/>
            <a:chOff x="138662" y="4515440"/>
            <a:chExt cx="2717222" cy="1585149"/>
          </a:xfrm>
        </p:grpSpPr>
        <p:pic>
          <p:nvPicPr>
            <p:cNvPr id="154630"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8662" y="4515440"/>
              <a:ext cx="2717222" cy="56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1" name="文本框 7"/>
            <p:cNvSpPr txBox="1">
              <a:spLocks noChangeArrowheads="1"/>
            </p:cNvSpPr>
            <p:nvPr/>
          </p:nvSpPr>
          <p:spPr bwMode="auto">
            <a:xfrm>
              <a:off x="688318" y="5762035"/>
              <a:ext cx="16081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spcBef>
                  <a:spcPct val="0"/>
                </a:spcBef>
                <a:spcAft>
                  <a:spcPct val="0"/>
                </a:spcAft>
                <a:buClrTx/>
                <a:buSzTx/>
                <a:buFontTx/>
                <a:buNone/>
              </a:pPr>
              <a:r>
                <a:rPr lang="en-US" altLang="zh-CN" sz="1600">
                  <a:ea typeface="宋体" pitchFamily="2" charset="-122"/>
                </a:rPr>
                <a:t>Fast calculation</a:t>
              </a:r>
              <a:endParaRPr lang="zh-CN" altLang="en-US" sz="1600">
                <a:ea typeface="宋体" pitchFamily="2" charset="-122"/>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标题 1"/>
          <p:cNvSpPr>
            <a:spLocks noGrp="1"/>
          </p:cNvSpPr>
          <p:nvPr>
            <p:ph type="title"/>
          </p:nvPr>
        </p:nvSpPr>
        <p:spPr>
          <a:xfrm>
            <a:off x="411163" y="257175"/>
            <a:ext cx="8280400" cy="533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lstStyle/>
          <a:p>
            <a:r>
              <a:rPr lang="zh-CN" altLang="en-US" dirty="0"/>
              <a:t>比特币 </a:t>
            </a:r>
            <a:r>
              <a:rPr lang="en-US" altLang="zh-CN" dirty="0" err="1"/>
              <a:t>PoW</a:t>
            </a:r>
            <a:r>
              <a:rPr lang="zh-CN" altLang="en-US" dirty="0"/>
              <a:t> 挖矿原理</a:t>
            </a:r>
          </a:p>
        </p:txBody>
      </p:sp>
      <p:sp>
        <p:nvSpPr>
          <p:cNvPr id="3" name="内容占位符 2"/>
          <p:cNvSpPr>
            <a:spLocks noGrp="1"/>
          </p:cNvSpPr>
          <p:nvPr>
            <p:ph idx="1"/>
          </p:nvPr>
        </p:nvSpPr>
        <p:spPr>
          <a:xfrm>
            <a:off x="411163" y="1143000"/>
            <a:ext cx="8464550" cy="5181600"/>
          </a:xfrm>
        </p:spPr>
        <p:txBody>
          <a:bodyPr/>
          <a:lstStyle/>
          <a:p>
            <a:r>
              <a:rPr lang="zh-CN" altLang="en-US" sz="2000" dirty="0">
                <a:latin typeface="Arial" panose="020B0604020202090204" pitchFamily="34" charset="0"/>
                <a:ea typeface="Arial" panose="020B0604020202090204" pitchFamily="34" charset="0"/>
                <a:cs typeface="Arial" panose="020B0604020202090204" pitchFamily="34" charset="0"/>
                <a:sym typeface="+mn-ea"/>
              </a:rPr>
              <a:t>具体挖矿过程：参与者综合</a:t>
            </a:r>
            <a:r>
              <a:rPr lang="zh-CN" altLang="en-US" sz="2000" b="1" dirty="0">
                <a:solidFill>
                  <a:srgbClr val="FFC000"/>
                </a:solidFill>
                <a:latin typeface="Arial" panose="020B0604020202090204" pitchFamily="34" charset="0"/>
                <a:ea typeface="Arial" panose="020B0604020202090204" pitchFamily="34" charset="0"/>
                <a:cs typeface="Arial" panose="020B0604020202090204" pitchFamily="34" charset="0"/>
                <a:sym typeface="+mn-ea"/>
              </a:rPr>
              <a:t>上一个区块的 Hash 值</a:t>
            </a:r>
            <a:r>
              <a:rPr lang="zh-CN" altLang="en-US" sz="2000" dirty="0">
                <a:latin typeface="Arial" panose="020B0604020202090204" pitchFamily="34" charset="0"/>
                <a:ea typeface="Arial" panose="020B0604020202090204" pitchFamily="34" charset="0"/>
                <a:cs typeface="Arial" panose="020B0604020202090204" pitchFamily="34" charset="0"/>
                <a:sym typeface="+mn-ea"/>
              </a:rPr>
              <a:t>，上一个区块生成之后的</a:t>
            </a:r>
            <a:r>
              <a:rPr lang="zh-CN" altLang="en-US" sz="2000" b="1" dirty="0">
                <a:solidFill>
                  <a:srgbClr val="00B050"/>
                </a:solidFill>
                <a:latin typeface="Arial" panose="020B0604020202090204" pitchFamily="34" charset="0"/>
                <a:ea typeface="Arial" panose="020B0604020202090204" pitchFamily="34" charset="0"/>
                <a:cs typeface="Arial" panose="020B0604020202090204" pitchFamily="34" charset="0"/>
                <a:sym typeface="+mn-ea"/>
              </a:rPr>
              <a:t>新的验证过的交易内容的Markle Root值</a:t>
            </a:r>
            <a:r>
              <a:rPr lang="zh-CN" altLang="en-US" sz="2000" dirty="0">
                <a:latin typeface="Arial" panose="020B0604020202090204" pitchFamily="34" charset="0"/>
                <a:ea typeface="Arial" panose="020B0604020202090204" pitchFamily="34" charset="0"/>
                <a:cs typeface="Arial" panose="020B0604020202090204" pitchFamily="34" charset="0"/>
                <a:sym typeface="+mn-ea"/>
              </a:rPr>
              <a:t>，加上</a:t>
            </a:r>
            <a:r>
              <a:rPr lang="zh-CN" altLang="en-US" sz="2000" b="1" dirty="0">
                <a:solidFill>
                  <a:srgbClr val="0070C0"/>
                </a:solidFill>
                <a:latin typeface="Arial" panose="020B0604020202090204" pitchFamily="34" charset="0"/>
                <a:ea typeface="Arial" panose="020B0604020202090204" pitchFamily="34" charset="0"/>
                <a:cs typeface="Arial" panose="020B0604020202090204" pitchFamily="34" charset="0"/>
                <a:sym typeface="+mn-ea"/>
              </a:rPr>
              <a:t>猜测的一个随机数</a:t>
            </a:r>
            <a:r>
              <a:rPr lang="en-US" altLang="zh-CN" sz="2000" b="1" dirty="0">
                <a:solidFill>
                  <a:srgbClr val="0070C0"/>
                </a:solidFill>
                <a:latin typeface="Arial" panose="020B0604020202090204" pitchFamily="34" charset="0"/>
                <a:ea typeface="Arial" panose="020B0604020202090204" pitchFamily="34" charset="0"/>
                <a:cs typeface="Arial" panose="020B0604020202090204" pitchFamily="34" charset="0"/>
                <a:sym typeface="+mn-ea"/>
              </a:rPr>
              <a:t>Nonce</a:t>
            </a:r>
            <a:r>
              <a:rPr lang="zh-CN" altLang="en-US" sz="2000" dirty="0">
                <a:solidFill>
                  <a:srgbClr val="0070C0"/>
                </a:solidFill>
                <a:latin typeface="Arial" panose="020B0604020202090204" pitchFamily="34" charset="0"/>
                <a:ea typeface="Arial" panose="020B0604020202090204" pitchFamily="34" charset="0"/>
                <a:cs typeface="Arial" panose="020B0604020202090204" pitchFamily="34" charset="0"/>
                <a:sym typeface="+mn-ea"/>
              </a:rPr>
              <a:t>，</a:t>
            </a:r>
            <a:r>
              <a:rPr lang="zh-CN" altLang="en-US" sz="2000" dirty="0">
                <a:latin typeface="Arial" panose="020B0604020202090204" pitchFamily="34" charset="0"/>
                <a:ea typeface="Arial" panose="020B0604020202090204" pitchFamily="34" charset="0"/>
                <a:cs typeface="Arial" panose="020B0604020202090204" pitchFamily="34" charset="0"/>
                <a:sym typeface="+mn-ea"/>
              </a:rPr>
              <a:t>再加上</a:t>
            </a:r>
            <a:r>
              <a:rPr lang="zh-CN" altLang="en-US" sz="2000" b="1" dirty="0">
                <a:solidFill>
                  <a:srgbClr val="7030A0"/>
                </a:solidFill>
                <a:latin typeface="Arial" panose="020B0604020202090204" pitchFamily="34" charset="0"/>
                <a:ea typeface="Arial" panose="020B0604020202090204" pitchFamily="34" charset="0"/>
                <a:cs typeface="Arial" panose="020B0604020202090204" pitchFamily="34" charset="0"/>
                <a:sym typeface="+mn-ea"/>
              </a:rPr>
              <a:t>时间</a:t>
            </a:r>
            <a:r>
              <a:rPr lang="zh-CN" altLang="en-US" sz="2000" dirty="0">
                <a:solidFill>
                  <a:srgbClr val="0070C0"/>
                </a:solidFill>
                <a:latin typeface="Arial" panose="020B0604020202090204" pitchFamily="34" charset="0"/>
                <a:ea typeface="Arial" panose="020B0604020202090204" pitchFamily="34" charset="0"/>
                <a:cs typeface="Arial" panose="020B0604020202090204" pitchFamily="34" charset="0"/>
                <a:sym typeface="+mn-ea"/>
              </a:rPr>
              <a:t>，</a:t>
            </a:r>
            <a:r>
              <a:rPr lang="zh-CN" altLang="en-US" sz="2000" dirty="0">
                <a:latin typeface="Arial" panose="020B0604020202090204" pitchFamily="34" charset="0"/>
                <a:ea typeface="Arial" panose="020B0604020202090204" pitchFamily="34" charset="0"/>
                <a:cs typeface="Arial" panose="020B0604020202090204" pitchFamily="34" charset="0"/>
                <a:sym typeface="+mn-ea"/>
              </a:rPr>
              <a:t>一起打包到一个候选新区块，让新区块的 Hash值小于比特币网络中给定的一个数。</a:t>
            </a:r>
            <a:endParaRPr lang="en-US" altLang="zh-CN" sz="2000" dirty="0">
              <a:latin typeface="Arial" panose="020B0604020202090204" pitchFamily="34" charset="0"/>
              <a:ea typeface="Arial" panose="020B0604020202090204" pitchFamily="34" charset="0"/>
              <a:cs typeface="Arial" panose="020B0604020202090204" pitchFamily="34" charset="0"/>
              <a:sym typeface="+mn-ea"/>
            </a:endParaRPr>
          </a:p>
          <a:p>
            <a:r>
              <a:rPr lang="zh-CN" altLang="en-US" sz="2000" b="1" dirty="0">
                <a:solidFill>
                  <a:srgbClr val="FF0000"/>
                </a:solidFill>
                <a:latin typeface="Arial" panose="020B0604020202090204" pitchFamily="34" charset="0"/>
                <a:ea typeface="Arial" panose="020B0604020202090204" pitchFamily="34" charset="0"/>
                <a:cs typeface="Arial" panose="020B0604020202090204" pitchFamily="34" charset="0"/>
              </a:rPr>
              <a:t>挖矿成功：</a:t>
            </a:r>
            <a:r>
              <a:rPr lang="en-US" altLang="zh-CN" sz="2000" dirty="0">
                <a:latin typeface="Arial" panose="020B0604020202090204" pitchFamily="34" charset="0"/>
                <a:ea typeface="Arial" panose="020B0604020202090204" pitchFamily="34" charset="0"/>
                <a:cs typeface="Arial" panose="020B0604020202090204" pitchFamily="34" charset="0"/>
              </a:rPr>
              <a:t>SHA(</a:t>
            </a:r>
            <a:r>
              <a:rPr lang="zh-CN" altLang="en-US" sz="2000" b="1" dirty="0">
                <a:solidFill>
                  <a:srgbClr val="00B050"/>
                </a:solidFill>
                <a:latin typeface="Arial" panose="020B0604020202090204" pitchFamily="34" charset="0"/>
                <a:ea typeface="Arial" panose="020B0604020202090204" pitchFamily="34" charset="0"/>
                <a:cs typeface="Arial" panose="020B0604020202090204" pitchFamily="34" charset="0"/>
                <a:sym typeface="+mn-ea"/>
              </a:rPr>
              <a:t>Markle Root</a:t>
            </a:r>
            <a:r>
              <a:rPr lang="en-US" altLang="zh-CN" sz="2000" dirty="0">
                <a:latin typeface="Arial" panose="020B0604020202090204" pitchFamily="34" charset="0"/>
                <a:ea typeface="Arial" panose="020B0604020202090204" pitchFamily="34" charset="0"/>
                <a:cs typeface="Arial" panose="020B0604020202090204" pitchFamily="34" charset="0"/>
              </a:rPr>
              <a:t>+</a:t>
            </a:r>
            <a:r>
              <a:rPr lang="zh-CN" altLang="en-US" sz="2000" b="1" dirty="0">
                <a:solidFill>
                  <a:srgbClr val="FFC000"/>
                </a:solidFill>
                <a:latin typeface="Arial" panose="020B0604020202090204" pitchFamily="34" charset="0"/>
                <a:ea typeface="Arial" panose="020B0604020202090204" pitchFamily="34" charset="0"/>
                <a:cs typeface="Arial" panose="020B0604020202090204" pitchFamily="34" charset="0"/>
                <a:sym typeface="+mn-ea"/>
              </a:rPr>
              <a:t>上一个区块</a:t>
            </a:r>
            <a:r>
              <a:rPr lang="en-US" altLang="zh-CN" sz="2000" b="1" dirty="0">
                <a:solidFill>
                  <a:srgbClr val="FFC000"/>
                </a:solidFill>
                <a:latin typeface="Arial" panose="020B0604020202090204" pitchFamily="34" charset="0"/>
                <a:ea typeface="Arial" panose="020B0604020202090204" pitchFamily="34" charset="0"/>
                <a:cs typeface="Arial" panose="020B0604020202090204" pitchFamily="34" charset="0"/>
                <a:sym typeface="+mn-ea"/>
              </a:rPr>
              <a:t>Hash</a:t>
            </a:r>
            <a:r>
              <a:rPr lang="zh-CN" altLang="en-US" sz="2000" b="1" dirty="0">
                <a:solidFill>
                  <a:srgbClr val="FFC000"/>
                </a:solidFill>
                <a:latin typeface="Arial" panose="020B0604020202090204" pitchFamily="34" charset="0"/>
                <a:ea typeface="Arial" panose="020B0604020202090204" pitchFamily="34" charset="0"/>
                <a:cs typeface="Arial" panose="020B0604020202090204" pitchFamily="34" charset="0"/>
                <a:sym typeface="+mn-ea"/>
              </a:rPr>
              <a:t>值</a:t>
            </a:r>
            <a:r>
              <a:rPr lang="en-US" altLang="zh-CN" sz="2000" dirty="0">
                <a:latin typeface="Arial" panose="020B0604020202090204" pitchFamily="34" charset="0"/>
                <a:ea typeface="Arial" panose="020B0604020202090204" pitchFamily="34" charset="0"/>
                <a:cs typeface="Arial" panose="020B0604020202090204" pitchFamily="34" charset="0"/>
              </a:rPr>
              <a:t>+</a:t>
            </a:r>
            <a:r>
              <a:rPr lang="zh-CN" altLang="en-US" sz="2000" b="1" dirty="0">
                <a:solidFill>
                  <a:srgbClr val="7030A0"/>
                </a:solidFill>
                <a:latin typeface="Arial" panose="020B0604020202090204" pitchFamily="34" charset="0"/>
                <a:ea typeface="Arial" panose="020B0604020202090204" pitchFamily="34" charset="0"/>
                <a:cs typeface="Arial" panose="020B0604020202090204" pitchFamily="34" charset="0"/>
              </a:rPr>
              <a:t>时间</a:t>
            </a:r>
            <a:r>
              <a:rPr lang="en-US" altLang="zh-CN" sz="2000" dirty="0">
                <a:latin typeface="Arial" panose="020B0604020202090204" pitchFamily="34" charset="0"/>
                <a:ea typeface="Arial" panose="020B0604020202090204" pitchFamily="34" charset="0"/>
                <a:cs typeface="Arial" panose="020B0604020202090204" pitchFamily="34" charset="0"/>
              </a:rPr>
              <a:t>+</a:t>
            </a:r>
            <a:r>
              <a:rPr lang="en-US" altLang="zh-CN" sz="2000" b="1" dirty="0">
                <a:solidFill>
                  <a:srgbClr val="0070C0"/>
                </a:solidFill>
                <a:latin typeface="Arial" panose="020B0604020202090204" pitchFamily="34" charset="0"/>
                <a:ea typeface="Arial" panose="020B0604020202090204" pitchFamily="34" charset="0"/>
                <a:cs typeface="Arial" panose="020B0604020202090204" pitchFamily="34" charset="0"/>
                <a:sym typeface="+mn-ea"/>
              </a:rPr>
              <a:t>Nonce</a:t>
            </a:r>
            <a:r>
              <a:rPr lang="en-US" altLang="zh-CN" sz="2000" dirty="0">
                <a:latin typeface="Arial" panose="020B0604020202090204" pitchFamily="34" charset="0"/>
                <a:ea typeface="Arial" panose="020B0604020202090204" pitchFamily="34" charset="0"/>
                <a:cs typeface="Arial" panose="020B0604020202090204" pitchFamily="34" charset="0"/>
              </a:rPr>
              <a:t>)&lt;target</a:t>
            </a:r>
            <a:endParaRPr lang="en-US" altLang="zh-CN" sz="2000" b="1" dirty="0">
              <a:solidFill>
                <a:srgbClr val="FF0000"/>
              </a:solidFill>
              <a:latin typeface="Arial" panose="020B0604020202090204" pitchFamily="34" charset="0"/>
              <a:ea typeface="Arial" panose="020B0604020202090204" pitchFamily="34" charset="0"/>
              <a:cs typeface="Arial" panose="020B0604020202090204" pitchFamily="34" charset="0"/>
            </a:endParaRPr>
          </a:p>
          <a:p>
            <a:pPr lvl="1"/>
            <a:r>
              <a:rPr lang="en-US" altLang="zh-CN" sz="1800" dirty="0">
                <a:latin typeface="Arial" panose="020B0604020202090204" pitchFamily="34" charset="0"/>
                <a:ea typeface="Arial" panose="020B0604020202090204" pitchFamily="34" charset="0"/>
                <a:cs typeface="Arial" panose="020B0604020202090204" pitchFamily="34" charset="0"/>
              </a:rPr>
              <a:t> “</a:t>
            </a:r>
            <a:r>
              <a:rPr lang="en-US" altLang="zh-CN" sz="1800" b="1" dirty="0">
                <a:solidFill>
                  <a:srgbClr val="FF0000"/>
                </a:solidFill>
                <a:latin typeface="Arial" panose="020B0604020202090204" pitchFamily="34" charset="0"/>
                <a:ea typeface="Arial" panose="020B0604020202090204" pitchFamily="34" charset="0"/>
                <a:cs typeface="Arial" panose="020B0604020202090204" pitchFamily="34" charset="0"/>
              </a:rPr>
              <a:t>0000000000000</a:t>
            </a:r>
            <a:r>
              <a:rPr lang="en-US" altLang="zh-CN" sz="1800" b="1" dirty="0">
                <a:solidFill>
                  <a:srgbClr val="0070C0"/>
                </a:solidFill>
                <a:latin typeface="Arial" panose="020B0604020202090204" pitchFamily="34" charset="0"/>
                <a:ea typeface="Arial" panose="020B0604020202090204" pitchFamily="34" charset="0"/>
                <a:cs typeface="Arial" panose="020B0604020202090204" pitchFamily="34" charset="0"/>
              </a:rPr>
              <a:t>f15673f1354</a:t>
            </a:r>
            <a:r>
              <a:rPr lang="en-US" altLang="zh-CN" sz="1800" dirty="0">
                <a:latin typeface="Arial" panose="020B0604020202090204" pitchFamily="34" charset="0"/>
                <a:ea typeface="Arial" panose="020B0604020202090204" pitchFamily="34" charset="0"/>
                <a:cs typeface="Arial" panose="020B0604020202090204" pitchFamily="34" charset="0"/>
              </a:rPr>
              <a:t>”“</a:t>
            </a:r>
            <a:r>
              <a:rPr lang="en-US" altLang="zh-CN" sz="1800" b="1" dirty="0">
                <a:solidFill>
                  <a:srgbClr val="FF0000"/>
                </a:solidFill>
                <a:latin typeface="Arial" panose="020B0604020202090204" pitchFamily="34" charset="0"/>
                <a:ea typeface="Arial" panose="020B0604020202090204" pitchFamily="34" charset="0"/>
                <a:cs typeface="Arial" panose="020B0604020202090204" pitchFamily="34" charset="0"/>
              </a:rPr>
              <a:t>0</a:t>
            </a:r>
            <a:r>
              <a:rPr lang="en-US" altLang="zh-CN" sz="1800" dirty="0">
                <a:latin typeface="Arial" panose="020B0604020202090204" pitchFamily="34" charset="0"/>
                <a:ea typeface="Arial" panose="020B0604020202090204" pitchFamily="34" charset="0"/>
                <a:cs typeface="Arial" panose="020B0604020202090204" pitchFamily="34" charset="0"/>
              </a:rPr>
              <a:t>”</a:t>
            </a:r>
            <a:r>
              <a:rPr lang="zh-CN" altLang="en-US" sz="1800" dirty="0">
                <a:latin typeface="Arial" panose="020B0604020202090204" pitchFamily="34" charset="0"/>
                <a:ea typeface="Arial" panose="020B0604020202090204" pitchFamily="34" charset="0"/>
                <a:cs typeface="Arial" panose="020B0604020202090204" pitchFamily="34" charset="0"/>
              </a:rPr>
              <a:t>的数目体现了挖矿难度</a:t>
            </a:r>
            <a:endParaRPr lang="en-US" altLang="zh-CN" sz="2000" dirty="0">
              <a:latin typeface="Arial" panose="020B0604020202090204" pitchFamily="34" charset="0"/>
              <a:ea typeface="Arial" panose="020B0604020202090204" pitchFamily="34" charset="0"/>
              <a:cs typeface="Arial" panose="020B0604020202090204" pitchFamily="34" charset="0"/>
              <a:sym typeface="+mn-ea"/>
            </a:endParaRPr>
          </a:p>
          <a:p>
            <a:pPr lvl="1"/>
            <a:r>
              <a:rPr lang="zh-CN" altLang="en-US" sz="1800" dirty="0">
                <a:latin typeface="Arial" panose="020B0604020202090204" pitchFamily="34" charset="0"/>
                <a:ea typeface="Arial" panose="020B0604020202090204" pitchFamily="34" charset="0"/>
                <a:cs typeface="Arial" panose="020B0604020202090204" pitchFamily="34" charset="0"/>
                <a:sym typeface="+mn-ea"/>
              </a:rPr>
              <a:t>这是一道面向全体矿工的“计算题”，</a:t>
            </a:r>
            <a:r>
              <a:rPr lang="en-US" altLang="zh-CN" sz="1800" dirty="0">
                <a:latin typeface="Arial" panose="020B0604020202090204" pitchFamily="34" charset="0"/>
                <a:ea typeface="Arial" panose="020B0604020202090204" pitchFamily="34" charset="0"/>
                <a:cs typeface="Arial" panose="020B0604020202090204" pitchFamily="34" charset="0"/>
                <a:sym typeface="+mn-ea"/>
              </a:rPr>
              <a:t>target</a:t>
            </a:r>
            <a:r>
              <a:rPr lang="zh-CN" altLang="en-US" sz="1800" dirty="0">
                <a:latin typeface="Arial" panose="020B0604020202090204" pitchFamily="34" charset="0"/>
                <a:ea typeface="Arial" panose="020B0604020202090204" pitchFamily="34" charset="0"/>
                <a:cs typeface="Arial" panose="020B0604020202090204" pitchFamily="34" charset="0"/>
                <a:sym typeface="+mn-ea"/>
              </a:rPr>
              <a:t>范围越小，计算出来就越难（基于</a:t>
            </a:r>
            <a:r>
              <a:rPr lang="en-US" altLang="zh-CN" sz="1800" dirty="0">
                <a:latin typeface="Arial" panose="020B0604020202090204" pitchFamily="34" charset="0"/>
                <a:ea typeface="Arial" panose="020B0604020202090204" pitchFamily="34" charset="0"/>
                <a:cs typeface="Arial" panose="020B0604020202090204" pitchFamily="34" charset="0"/>
                <a:sym typeface="+mn-ea"/>
              </a:rPr>
              <a:t>Hash</a:t>
            </a:r>
            <a:r>
              <a:rPr lang="zh-CN" altLang="en-US" sz="1800" dirty="0">
                <a:latin typeface="Arial" panose="020B0604020202090204" pitchFamily="34" charset="0"/>
                <a:ea typeface="Arial" panose="020B0604020202090204" pitchFamily="34" charset="0"/>
                <a:cs typeface="Arial" panose="020B0604020202090204" pitchFamily="34" charset="0"/>
                <a:sym typeface="+mn-ea"/>
              </a:rPr>
              <a:t>函数特性）</a:t>
            </a:r>
            <a:endParaRPr lang="en-US" altLang="zh-CN" sz="1800" dirty="0">
              <a:latin typeface="Arial" panose="020B0604020202090204" pitchFamily="34" charset="0"/>
              <a:ea typeface="Arial" panose="020B0604020202090204" pitchFamily="34" charset="0"/>
              <a:cs typeface="Arial" panose="020B0604020202090204" pitchFamily="34" charset="0"/>
            </a:endParaRPr>
          </a:p>
          <a:p>
            <a:pPr lvl="1"/>
            <a:r>
              <a:rPr lang="zh-CN" altLang="en-US" sz="1800" dirty="0">
                <a:latin typeface="Arial" panose="020B0604020202090204" pitchFamily="34" charset="0"/>
                <a:ea typeface="Arial" panose="020B0604020202090204" pitchFamily="34" charset="0"/>
                <a:cs typeface="Arial" panose="020B0604020202090204" pitchFamily="34" charset="0"/>
              </a:rPr>
              <a:t>系统每隔2016 个区块，会根据上一周期的挖矿时间来调整挖矿难度（通过调整限制数</a:t>
            </a:r>
            <a:r>
              <a:rPr lang="en-US" altLang="zh-CN" sz="1800" dirty="0">
                <a:latin typeface="Arial" panose="020B0604020202090204" pitchFamily="34" charset="0"/>
                <a:ea typeface="Arial" panose="020B0604020202090204" pitchFamily="34" charset="0"/>
                <a:cs typeface="Arial" panose="020B0604020202090204" pitchFamily="34" charset="0"/>
                <a:sym typeface="+mn-ea"/>
              </a:rPr>
              <a:t>“</a:t>
            </a:r>
            <a:r>
              <a:rPr lang="en-US" altLang="zh-CN" sz="1800" b="1" dirty="0">
                <a:solidFill>
                  <a:srgbClr val="FF0000"/>
                </a:solidFill>
                <a:latin typeface="Arial" panose="020B0604020202090204" pitchFamily="34" charset="0"/>
                <a:ea typeface="Arial" panose="020B0604020202090204" pitchFamily="34" charset="0"/>
                <a:cs typeface="Arial" panose="020B0604020202090204" pitchFamily="34" charset="0"/>
                <a:sym typeface="+mn-ea"/>
              </a:rPr>
              <a:t>0</a:t>
            </a:r>
            <a:r>
              <a:rPr lang="en-US" altLang="zh-CN" sz="1800" dirty="0">
                <a:latin typeface="Arial" panose="020B0604020202090204" pitchFamily="34" charset="0"/>
                <a:ea typeface="Arial" panose="020B0604020202090204" pitchFamily="34" charset="0"/>
                <a:cs typeface="Arial" panose="020B0604020202090204" pitchFamily="34" charset="0"/>
                <a:sym typeface="+mn-ea"/>
              </a:rPr>
              <a:t>”</a:t>
            </a:r>
            <a:r>
              <a:rPr lang="zh-CN" altLang="en-US" sz="1800" dirty="0">
                <a:latin typeface="Arial" panose="020B0604020202090204" pitchFamily="34" charset="0"/>
                <a:ea typeface="Arial" panose="020B0604020202090204" pitchFamily="34" charset="0"/>
                <a:cs typeface="Arial" panose="020B0604020202090204" pitchFamily="34" charset="0"/>
                <a:sym typeface="+mn-ea"/>
              </a:rPr>
              <a:t>数目</a:t>
            </a:r>
            <a:r>
              <a:rPr lang="zh-CN" altLang="en-US" sz="1800" dirty="0">
                <a:latin typeface="Arial" panose="020B0604020202090204" pitchFamily="34" charset="0"/>
                <a:ea typeface="Arial" panose="020B0604020202090204" pitchFamily="34" charset="0"/>
                <a:cs typeface="Arial" panose="020B0604020202090204" pitchFamily="34" charset="0"/>
              </a:rPr>
              <a:t>），来调节生成区块的时间稳定在 10 分钟左右</a:t>
            </a:r>
            <a:endParaRPr lang="zh-CN" altLang="en-US" sz="1800" b="1" dirty="0">
              <a:solidFill>
                <a:srgbClr val="FF0000"/>
              </a:solidFill>
              <a:latin typeface="Arial" panose="020B0604020202090204" pitchFamily="34" charset="0"/>
              <a:ea typeface="Arial" panose="020B0604020202090204" pitchFamily="34" charset="0"/>
              <a:cs typeface="Arial" panose="020B0604020202090204" pitchFamily="34" charset="0"/>
            </a:endParaRPr>
          </a:p>
          <a:p>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05412" y="4794873"/>
            <a:ext cx="4458941" cy="2063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标题 1"/>
          <p:cNvSpPr>
            <a:spLocks noGrp="1"/>
          </p:cNvSpPr>
          <p:nvPr>
            <p:ph type="title"/>
          </p:nvPr>
        </p:nvSpPr>
        <p:spPr>
          <a:xfrm>
            <a:off x="411163" y="257175"/>
            <a:ext cx="8280400" cy="533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lstStyle/>
          <a:p>
            <a:r>
              <a:rPr lang="zh-CN" altLang="en-US" dirty="0"/>
              <a:t>靠“工作量”争夺记账权</a:t>
            </a:r>
          </a:p>
        </p:txBody>
      </p:sp>
      <p:sp>
        <p:nvSpPr>
          <p:cNvPr id="3" name="内容占位符 2"/>
          <p:cNvSpPr>
            <a:spLocks noGrp="1"/>
          </p:cNvSpPr>
          <p:nvPr>
            <p:ph idx="1"/>
          </p:nvPr>
        </p:nvSpPr>
        <p:spPr>
          <a:xfrm>
            <a:off x="412750" y="1000125"/>
            <a:ext cx="8318500" cy="5181600"/>
          </a:xfrm>
        </p:spPr>
        <p:txBody>
          <a:bodyPr/>
          <a:lstStyle/>
          <a:p>
            <a:pPr>
              <a:buFont typeface="Wingdings" panose="05000000000000000000" pitchFamily="2" charset="2"/>
              <a:buChar char="n"/>
            </a:pP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2400" b="1" dirty="0">
                <a:latin typeface="Arial" panose="020B0604020202090204" pitchFamily="34" charset="0"/>
                <a:ea typeface="Arial" panose="020B0604020202090204" pitchFamily="34" charset="0"/>
                <a:cs typeface="Arial" panose="020B0604020202090204" pitchFamily="34" charset="0"/>
              </a:rPr>
              <a:t>整个争夺记账的过程就是</a:t>
            </a:r>
            <a:r>
              <a:rPr lang="zh-CN" altLang="en-US" sz="2400" b="1" dirty="0">
                <a:solidFill>
                  <a:srgbClr val="FF0000"/>
                </a:solidFill>
                <a:latin typeface="Arial" panose="020B0604020202090204" pitchFamily="34" charset="0"/>
                <a:ea typeface="Arial" panose="020B0604020202090204" pitchFamily="34" charset="0"/>
                <a:cs typeface="Arial" panose="020B0604020202090204" pitchFamily="34" charset="0"/>
              </a:rPr>
              <a:t>挖矿的过程</a:t>
            </a:r>
            <a:r>
              <a:rPr lang="zh-CN" altLang="en-US" sz="2400" b="1" dirty="0">
                <a:solidFill>
                  <a:srgbClr val="0070C0"/>
                </a:solidFill>
                <a:latin typeface="Arial" panose="020B0604020202090204" pitchFamily="34" charset="0"/>
                <a:ea typeface="Arial" panose="020B0604020202090204" pitchFamily="34" charset="0"/>
                <a:cs typeface="Arial" panose="020B0604020202090204" pitchFamily="34" charset="0"/>
              </a:rPr>
              <a:t>，</a:t>
            </a:r>
            <a:r>
              <a:rPr lang="zh-CN" altLang="en-US" sz="2400" b="1" dirty="0">
                <a:latin typeface="Arial" panose="020B0604020202090204" pitchFamily="34" charset="0"/>
                <a:ea typeface="Arial" panose="020B0604020202090204" pitchFamily="34" charset="0"/>
                <a:cs typeface="Arial" panose="020B0604020202090204" pitchFamily="34" charset="0"/>
              </a:rPr>
              <a:t>也就是</a:t>
            </a:r>
            <a:r>
              <a:rPr lang="zh-CN" altLang="en-US" sz="2400" b="1" dirty="0">
                <a:solidFill>
                  <a:srgbClr val="0070C0"/>
                </a:solidFill>
                <a:latin typeface="Arial" panose="020B0604020202090204" pitchFamily="34" charset="0"/>
                <a:ea typeface="Arial" panose="020B0604020202090204" pitchFamily="34" charset="0"/>
                <a:cs typeface="Arial" panose="020B0604020202090204" pitchFamily="34" charset="0"/>
              </a:rPr>
              <a:t>比特币发行的过程</a:t>
            </a:r>
            <a:endParaRPr lang="en-US" altLang="zh-CN" sz="2400" b="1" dirty="0">
              <a:solidFill>
                <a:srgbClr val="0070C0"/>
              </a:solidFill>
              <a:latin typeface="Arial" panose="020B0604020202090204" pitchFamily="34" charset="0"/>
              <a:ea typeface="Arial" panose="020B0604020202090204" pitchFamily="34" charset="0"/>
              <a:cs typeface="Arial" panose="020B0604020202090204" pitchFamily="34" charset="0"/>
            </a:endParaRPr>
          </a:p>
          <a:p>
            <a:pPr>
              <a:buFont typeface="Wingdings" panose="05000000000000000000" pitchFamily="2" charset="2"/>
              <a:buChar char="n"/>
            </a:pPr>
            <a:endParaRPr lang="en-US" altLang="zh-CN" sz="2400" b="1" dirty="0">
              <a:solidFill>
                <a:srgbClr val="0070C0"/>
              </a:solidFill>
              <a:latin typeface="Arial" panose="020B0604020202090204" pitchFamily="34" charset="0"/>
              <a:ea typeface="Arial" panose="020B0604020202090204" pitchFamily="34" charset="0"/>
              <a:cs typeface="Arial" panose="020B0604020202090204" pitchFamily="34" charset="0"/>
            </a:endParaRPr>
          </a:p>
          <a:p>
            <a:pPr>
              <a:buFont typeface="Wingdings" panose="05000000000000000000" pitchFamily="2" charset="2"/>
              <a:buChar char="n"/>
            </a:pPr>
            <a:r>
              <a:rPr lang="zh-CN" altLang="en-US" sz="2400" b="1" dirty="0">
                <a:solidFill>
                  <a:srgbClr val="FF0000"/>
                </a:solidFill>
                <a:latin typeface="Arial" panose="020B0604020202090204" pitchFamily="34" charset="0"/>
                <a:ea typeface="Arial" panose="020B0604020202090204" pitchFamily="34" charset="0"/>
                <a:cs typeface="Arial" panose="020B0604020202090204" pitchFamily="34" charset="0"/>
              </a:rPr>
              <a:t>“挖矿”</a:t>
            </a:r>
            <a:r>
              <a:rPr lang="zh-CN" altLang="en-US" sz="2400" b="1" dirty="0">
                <a:latin typeface="Arial" panose="020B0604020202090204" pitchFamily="34" charset="0"/>
                <a:ea typeface="Arial" panose="020B0604020202090204" pitchFamily="34" charset="0"/>
                <a:cs typeface="Arial" panose="020B0604020202090204" pitchFamily="34" charset="0"/>
              </a:rPr>
              <a:t>争夺记账权奖励</a:t>
            </a:r>
            <a:endParaRPr lang="en-US" altLang="zh-CN" sz="2400" b="1" dirty="0">
              <a:latin typeface="Arial" panose="020B0604020202090204" pitchFamily="34" charset="0"/>
              <a:ea typeface="Arial" panose="020B0604020202090204" pitchFamily="34" charset="0"/>
              <a:cs typeface="Arial" panose="020B0604020202090204" pitchFamily="34" charset="0"/>
            </a:endParaRPr>
          </a:p>
          <a:p>
            <a:pPr lvl="1"/>
            <a:r>
              <a:rPr lang="zh-CN" altLang="en-US" sz="2200" dirty="0">
                <a:latin typeface="Arial" panose="020B0604020202090204" pitchFamily="34" charset="0"/>
                <a:ea typeface="Arial" panose="020B0604020202090204" pitchFamily="34" charset="0"/>
                <a:cs typeface="Arial" panose="020B0604020202090204" pitchFamily="34" charset="0"/>
              </a:rPr>
              <a:t>记账有利润：</a:t>
            </a:r>
            <a:r>
              <a:rPr lang="zh-CN" altLang="en-US" sz="2200" b="1" dirty="0">
                <a:solidFill>
                  <a:srgbClr val="0070C0"/>
                </a:solidFill>
                <a:latin typeface="Arial" panose="020B0604020202090204" pitchFamily="34" charset="0"/>
                <a:ea typeface="Arial" panose="020B0604020202090204" pitchFamily="34" charset="0"/>
                <a:cs typeface="Arial" panose="020B0604020202090204" pitchFamily="34" charset="0"/>
              </a:rPr>
              <a:t>比特币奖励 </a:t>
            </a:r>
            <a:r>
              <a:rPr lang="en-US" altLang="zh-CN" sz="2200" b="1" dirty="0">
                <a:latin typeface="Arial" panose="020B0604020202090204" pitchFamily="34" charset="0"/>
                <a:ea typeface="Arial" panose="020B0604020202090204" pitchFamily="34" charset="0"/>
                <a:cs typeface="Arial" panose="020B0604020202090204" pitchFamily="34" charset="0"/>
              </a:rPr>
              <a:t>+ </a:t>
            </a:r>
            <a:r>
              <a:rPr lang="zh-CN" altLang="en-US" sz="2200" b="1" dirty="0">
                <a:solidFill>
                  <a:srgbClr val="00B050"/>
                </a:solidFill>
                <a:latin typeface="Arial" panose="020B0604020202090204" pitchFamily="34" charset="0"/>
                <a:ea typeface="Arial" panose="020B0604020202090204" pitchFamily="34" charset="0"/>
                <a:cs typeface="Arial" panose="020B0604020202090204" pitchFamily="34" charset="0"/>
              </a:rPr>
              <a:t>交易手续费</a:t>
            </a:r>
            <a:endParaRPr lang="en-US" altLang="zh-CN" sz="2200" b="1" dirty="0">
              <a:solidFill>
                <a:srgbClr val="00B050"/>
              </a:solidFill>
              <a:latin typeface="Arial" panose="020B0604020202090204" pitchFamily="34" charset="0"/>
              <a:ea typeface="Arial" panose="020B0604020202090204" pitchFamily="34" charset="0"/>
              <a:cs typeface="Arial" panose="020B0604020202090204" pitchFamily="34" charset="0"/>
            </a:endParaRPr>
          </a:p>
          <a:p>
            <a:pPr lvl="1"/>
            <a:r>
              <a:rPr lang="zh-CN" altLang="en-US" sz="2200" dirty="0">
                <a:latin typeface="Arial" panose="020B0604020202090204" pitchFamily="34" charset="0"/>
                <a:ea typeface="Arial" panose="020B0604020202090204" pitchFamily="34" charset="0"/>
                <a:cs typeface="Arial" panose="020B0604020202090204" pitchFamily="34" charset="0"/>
              </a:rPr>
              <a:t>很多人争夺记账权</a:t>
            </a:r>
            <a:endParaRPr lang="en-US" altLang="zh-CN" sz="2200" dirty="0">
              <a:latin typeface="Arial" panose="020B0604020202090204" pitchFamily="34" charset="0"/>
              <a:ea typeface="Arial" panose="020B0604020202090204" pitchFamily="34" charset="0"/>
              <a:cs typeface="Arial" panose="020B0604020202090204" pitchFamily="34" charset="0"/>
            </a:endParaRPr>
          </a:p>
          <a:p>
            <a:pPr lvl="1"/>
            <a:r>
              <a:rPr lang="zh-CN" altLang="en-US" sz="2200" dirty="0">
                <a:latin typeface="Arial" panose="020B0604020202090204" pitchFamily="34" charset="0"/>
                <a:ea typeface="Arial" panose="020B0604020202090204" pitchFamily="34" charset="0"/>
                <a:cs typeface="Arial" panose="020B0604020202090204" pitchFamily="34" charset="0"/>
              </a:rPr>
              <a:t>通过付出计算量解决一个难题，谁先解决谁获得记账权</a:t>
            </a:r>
            <a:endParaRPr lang="en-US" altLang="zh-CN" sz="2200" dirty="0">
              <a:latin typeface="Arial" panose="020B0604020202090204" pitchFamily="34" charset="0"/>
              <a:ea typeface="Arial" panose="020B0604020202090204" pitchFamily="34" charset="0"/>
              <a:cs typeface="Arial" panose="020B0604020202090204" pitchFamily="34" charset="0"/>
            </a:endParaRPr>
          </a:p>
          <a:p>
            <a:pPr lvl="1"/>
            <a:r>
              <a:rPr lang="zh-CN" altLang="en-US" sz="2200" dirty="0">
                <a:latin typeface="Arial" panose="020B0604020202090204" pitchFamily="34" charset="0"/>
                <a:ea typeface="Arial" panose="020B0604020202090204" pitchFamily="34" charset="0"/>
                <a:cs typeface="Arial" panose="020B0604020202090204" pitchFamily="34" charset="0"/>
              </a:rPr>
              <a:t>坏人作恶的成本变高</a:t>
            </a:r>
            <a:endParaRPr lang="en-US" altLang="zh-CN" sz="2200" dirty="0">
              <a:latin typeface="Arial" panose="020B0604020202090204" pitchFamily="34" charset="0"/>
              <a:ea typeface="Arial" panose="020B0604020202090204" pitchFamily="34" charset="0"/>
              <a:cs typeface="Arial" panose="020B0604020202090204" pitchFamily="34" charset="0"/>
            </a:endParaRPr>
          </a:p>
          <a:p>
            <a:pPr>
              <a:buFont typeface="Wingdings" panose="05000000000000000000" pitchFamily="2" charset="2"/>
              <a:buChar char="n"/>
            </a:pPr>
            <a:endParaRPr lang="en-US" altLang="zh-CN" b="1" dirty="0">
              <a:solidFill>
                <a:srgbClr val="0070C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n"/>
            </a:pPr>
            <a:endParaRPr lang="en-US" altLang="zh-CN" dirty="0">
              <a:solidFill>
                <a:srgbClr val="0070C0"/>
              </a:solidFill>
              <a:latin typeface="微软雅黑" panose="020B0503020204020204" pitchFamily="34" charset="-122"/>
              <a:ea typeface="微软雅黑" panose="020B0503020204020204" pitchFamily="34" charset="-122"/>
            </a:endParaRPr>
          </a:p>
          <a:p>
            <a:pPr lvl="1">
              <a:buFont typeface="Arial" panose="020B0604020202090204" pitchFamily="34" charset="0"/>
              <a:buNone/>
            </a:pPr>
            <a:endParaRPr lang="en-US" altLang="zh-CN" dirty="0">
              <a:latin typeface="微软雅黑" panose="020B0503020204020204" pitchFamily="34" charset="-122"/>
              <a:ea typeface="微软雅黑" panose="020B0503020204020204" pitchFamily="34" charset="-122"/>
            </a:endParaRPr>
          </a:p>
          <a:p>
            <a:pPr lvl="1">
              <a:buFont typeface="Arial" panose="020B0604020202090204" pitchFamily="34" charset="0"/>
              <a:buNone/>
            </a:pPr>
            <a:endParaRPr lang="en-US" altLang="zh-CN" dirty="0">
              <a:latin typeface="微软雅黑" panose="020B0503020204020204" pitchFamily="34" charset="-122"/>
              <a:ea typeface="微软雅黑" panose="020B0503020204020204" pitchFamily="34" charset="-122"/>
            </a:endParaRPr>
          </a:p>
          <a:p>
            <a:pPr lvl="1">
              <a:buFont typeface="Arial" panose="020B0604020202090204" pitchFamily="34" charset="0"/>
              <a:buNone/>
            </a:pPr>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pic>
        <p:nvPicPr>
          <p:cNvPr id="14848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03258" y="4671925"/>
            <a:ext cx="2542895" cy="1906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标题 1"/>
          <p:cNvSpPr>
            <a:spLocks noGrp="1"/>
          </p:cNvSpPr>
          <p:nvPr>
            <p:ph type="title"/>
          </p:nvPr>
        </p:nvSpPr>
        <p:spPr>
          <a:xfrm>
            <a:off x="411163" y="257175"/>
            <a:ext cx="8280400" cy="533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lstStyle/>
          <a:p>
            <a:r>
              <a:rPr lang="zh-CN" altLang="en-US" dirty="0"/>
              <a:t>比特币 </a:t>
            </a:r>
            <a:r>
              <a:rPr lang="en-US" altLang="zh-CN" dirty="0" err="1"/>
              <a:t>PoW</a:t>
            </a:r>
            <a:r>
              <a:rPr lang="en-US" altLang="zh-CN" dirty="0"/>
              <a:t> </a:t>
            </a:r>
            <a:r>
              <a:rPr lang="zh-CN" altLang="en-US" dirty="0"/>
              <a:t>挖矿的一些规则</a:t>
            </a:r>
          </a:p>
        </p:txBody>
      </p:sp>
      <p:sp>
        <p:nvSpPr>
          <p:cNvPr id="3" name="内容占位符 2"/>
          <p:cNvSpPr>
            <a:spLocks noGrp="1"/>
          </p:cNvSpPr>
          <p:nvPr>
            <p:ph idx="1"/>
          </p:nvPr>
        </p:nvSpPr>
        <p:spPr>
          <a:xfrm>
            <a:off x="411163" y="1490597"/>
            <a:ext cx="8318500" cy="4834003"/>
          </a:xfrm>
        </p:spPr>
        <p:txBody>
          <a:bodyPr/>
          <a:lstStyle/>
          <a:p>
            <a:pPr>
              <a:buFont typeface="Wingdings" panose="05000000000000000000" pitchFamily="2" charset="2"/>
              <a:buChar char="v"/>
            </a:pPr>
            <a:r>
              <a:rPr lang="zh-CN" altLang="en-US" sz="1800" dirty="0">
                <a:latin typeface="微软雅黑" panose="020B0503020204020204" pitchFamily="34" charset="-122"/>
                <a:ea typeface="微软雅黑" panose="020B0503020204020204" pitchFamily="34" charset="-122"/>
              </a:rPr>
              <a:t>每 </a:t>
            </a:r>
            <a:r>
              <a:rPr lang="zh-CN" altLang="en-US" sz="1800" b="1" dirty="0">
                <a:solidFill>
                  <a:srgbClr val="0070C0"/>
                </a:solidFill>
                <a:latin typeface="微软雅黑" panose="020B0503020204020204" pitchFamily="34" charset="-122"/>
                <a:ea typeface="微软雅黑" panose="020B0503020204020204" pitchFamily="34" charset="-122"/>
              </a:rPr>
              <a:t>10 分钟</a:t>
            </a:r>
            <a:r>
              <a:rPr lang="zh-CN" altLang="en-US" sz="1800" dirty="0">
                <a:latin typeface="微软雅黑" panose="020B0503020204020204" pitchFamily="34" charset="-122"/>
                <a:ea typeface="微软雅黑" panose="020B0503020204020204" pitchFamily="34" charset="-122"/>
              </a:rPr>
              <a:t>左右生成一个</a:t>
            </a:r>
            <a:r>
              <a:rPr lang="zh-CN" altLang="en-US" sz="1800" b="1" dirty="0">
                <a:solidFill>
                  <a:srgbClr val="0070C0"/>
                </a:solidFill>
                <a:latin typeface="微软雅黑" panose="020B0503020204020204" pitchFamily="34" charset="-122"/>
                <a:ea typeface="微软雅黑" panose="020B0503020204020204" pitchFamily="34" charset="-122"/>
              </a:rPr>
              <a:t>不超过 1 MB </a:t>
            </a:r>
            <a:r>
              <a:rPr lang="zh-CN" altLang="en-US" sz="1800" dirty="0">
                <a:latin typeface="微软雅黑" panose="020B0503020204020204" pitchFamily="34" charset="-122"/>
                <a:ea typeface="微软雅黑" panose="020B0503020204020204" pitchFamily="34" charset="-122"/>
              </a:rPr>
              <a:t>大小的区块（记录了这 10 分钟内发生的验证过的交易内容），串联到区块链尾部，每个区块的成功提交者可以得到系统</a:t>
            </a:r>
            <a:r>
              <a:rPr lang="zh-CN" altLang="en-US" sz="1800" b="1" dirty="0">
                <a:solidFill>
                  <a:srgbClr val="0070C0"/>
                </a:solidFill>
                <a:latin typeface="微软雅黑" panose="020B0503020204020204" pitchFamily="34" charset="-122"/>
                <a:ea typeface="微软雅黑" panose="020B0503020204020204" pitchFamily="34" charset="-122"/>
              </a:rPr>
              <a:t>一定数量的比特币</a:t>
            </a:r>
            <a:r>
              <a:rPr lang="zh-CN" altLang="en-US" sz="1800" dirty="0">
                <a:latin typeface="微软雅黑" panose="020B0503020204020204" pitchFamily="34" charset="-122"/>
                <a:ea typeface="微软雅黑" panose="020B0503020204020204" pitchFamily="34" charset="-122"/>
              </a:rPr>
              <a:t>的奖励（该奖励作为区块内的第一个交易，一定区块数后才能使用），以及用户附加到交易上的支付服务费用</a:t>
            </a:r>
          </a:p>
          <a:p>
            <a:pPr>
              <a:buFont typeface="Wingdings" panose="05000000000000000000" pitchFamily="2" charset="2"/>
              <a:buChar char="v"/>
            </a:pPr>
            <a:endParaRPr lang="zh-CN" altLang="en-US" sz="1800" dirty="0">
              <a:latin typeface="微软雅黑" panose="020B0503020204020204" pitchFamily="34" charset="-122"/>
              <a:ea typeface="微软雅黑" panose="020B0503020204020204" pitchFamily="34" charset="-122"/>
            </a:endParaRPr>
          </a:p>
          <a:p>
            <a:pPr>
              <a:buFont typeface="Wingdings" panose="05000000000000000000" pitchFamily="2" charset="2"/>
              <a:buChar char="v"/>
            </a:pPr>
            <a:r>
              <a:rPr lang="zh-CN" altLang="en-US" sz="1800" b="1" dirty="0">
                <a:latin typeface="微软雅黑" panose="020B0503020204020204" pitchFamily="34" charset="-122"/>
                <a:ea typeface="微软雅黑" panose="020B0503020204020204" pitchFamily="34" charset="-122"/>
              </a:rPr>
              <a:t>注</a:t>
            </a:r>
            <a:r>
              <a:rPr lang="zh-CN" altLang="en-US" sz="1800" dirty="0">
                <a:latin typeface="微软雅黑" panose="020B0503020204020204" pitchFamily="34" charset="-122"/>
                <a:ea typeface="微软雅黑" panose="020B0503020204020204" pitchFamily="34" charset="-122"/>
              </a:rPr>
              <a:t>：每个区块的奖励最初是 </a:t>
            </a:r>
            <a:r>
              <a:rPr lang="zh-CN" altLang="en-US" sz="1800" b="1" dirty="0">
                <a:solidFill>
                  <a:srgbClr val="0070C0"/>
                </a:solidFill>
                <a:latin typeface="微软雅黑" panose="020B0503020204020204" pitchFamily="34" charset="-122"/>
                <a:ea typeface="微软雅黑" panose="020B0503020204020204" pitchFamily="34" charset="-122"/>
              </a:rPr>
              <a:t>50 个</a:t>
            </a:r>
            <a:r>
              <a:rPr lang="zh-CN" altLang="en-US" sz="1800" dirty="0">
                <a:latin typeface="微软雅黑" panose="020B0503020204020204" pitchFamily="34" charset="-122"/>
                <a:ea typeface="微软雅黑" panose="020B0503020204020204" pitchFamily="34" charset="-122"/>
              </a:rPr>
              <a:t>比特币，每隔 </a:t>
            </a:r>
            <a:r>
              <a:rPr lang="zh-CN" altLang="en-US" sz="1800" b="1" dirty="0">
                <a:solidFill>
                  <a:srgbClr val="0070C0"/>
                </a:solidFill>
                <a:latin typeface="微软雅黑" panose="020B0503020204020204" pitchFamily="34" charset="-122"/>
                <a:ea typeface="微软雅黑" panose="020B0503020204020204" pitchFamily="34" charset="-122"/>
              </a:rPr>
              <a:t>21 万个区块自动减半</a:t>
            </a:r>
            <a:r>
              <a:rPr lang="zh-CN" altLang="en-US" sz="1800" dirty="0">
                <a:latin typeface="微软雅黑" panose="020B0503020204020204" pitchFamily="34" charset="-122"/>
                <a:ea typeface="微软雅黑" panose="020B0503020204020204" pitchFamily="34" charset="-122"/>
              </a:rPr>
              <a:t>，即 4 年时间，现在的出块奖励是 </a:t>
            </a:r>
            <a:r>
              <a:rPr lang="en-US" altLang="zh-CN" sz="1800" b="1" dirty="0">
                <a:solidFill>
                  <a:srgbClr val="0070C0"/>
                </a:solidFill>
                <a:latin typeface="微软雅黑" panose="020B0503020204020204" pitchFamily="34" charset="-122"/>
                <a:ea typeface="微软雅黑" panose="020B0503020204020204" pitchFamily="34" charset="-122"/>
              </a:rPr>
              <a:t>6.2</a:t>
            </a:r>
            <a:r>
              <a:rPr lang="zh-CN" altLang="en-US" sz="1800" b="1" dirty="0">
                <a:solidFill>
                  <a:srgbClr val="0070C0"/>
                </a:solidFill>
                <a:latin typeface="微软雅黑" panose="020B0503020204020204" pitchFamily="34" charset="-122"/>
                <a:ea typeface="微软雅黑" panose="020B0503020204020204" pitchFamily="34" charset="-122"/>
              </a:rPr>
              <a:t>5 个</a:t>
            </a:r>
            <a:r>
              <a:rPr lang="zh-CN" altLang="en-US" sz="1800" dirty="0">
                <a:latin typeface="微软雅黑" panose="020B0503020204020204" pitchFamily="34" charset="-122"/>
                <a:ea typeface="微软雅黑" panose="020B0503020204020204" pitchFamily="34" charset="-122"/>
              </a:rPr>
              <a:t>比特币</a:t>
            </a:r>
            <a:endParaRPr lang="en-US" altLang="zh-CN" sz="1800" dirty="0">
              <a:latin typeface="微软雅黑" panose="020B0503020204020204" pitchFamily="34" charset="-122"/>
              <a:ea typeface="微软雅黑" panose="020B0503020204020204" pitchFamily="34" charset="-122"/>
            </a:endParaRPr>
          </a:p>
          <a:p>
            <a:pPr>
              <a:buFont typeface="Wingdings" panose="05000000000000000000" pitchFamily="2" charset="2"/>
              <a:buChar char="v"/>
            </a:pPr>
            <a:endParaRPr lang="en-US" altLang="zh-CN" sz="1800" dirty="0">
              <a:latin typeface="微软雅黑" panose="020B0503020204020204" pitchFamily="34" charset="-122"/>
              <a:ea typeface="微软雅黑" panose="020B0503020204020204" pitchFamily="34" charset="-122"/>
            </a:endParaRPr>
          </a:p>
          <a:p>
            <a:pPr>
              <a:buFont typeface="Wingdings" panose="05000000000000000000" pitchFamily="2" charset="2"/>
              <a:buChar char="v"/>
            </a:pPr>
            <a:r>
              <a:rPr lang="zh-CN" altLang="en-US" sz="1800" dirty="0">
                <a:latin typeface="微软雅黑" panose="020B0503020204020204" pitchFamily="34" charset="-122"/>
                <a:ea typeface="微软雅黑" panose="020B0503020204020204" pitchFamily="34" charset="-122"/>
              </a:rPr>
              <a:t>最终在</a:t>
            </a:r>
            <a:r>
              <a:rPr lang="en-US" altLang="zh-CN" sz="1800" b="1" dirty="0">
                <a:solidFill>
                  <a:srgbClr val="0070C0"/>
                </a:solidFill>
                <a:latin typeface="微软雅黑" panose="020B0503020204020204" pitchFamily="34" charset="-122"/>
                <a:ea typeface="微软雅黑" panose="020B0503020204020204" pitchFamily="34" charset="-122"/>
              </a:rPr>
              <a:t>2140</a:t>
            </a:r>
            <a:r>
              <a:rPr lang="zh-CN" altLang="en-US" sz="1800" b="1" dirty="0">
                <a:solidFill>
                  <a:srgbClr val="0070C0"/>
                </a:solidFill>
                <a:latin typeface="微软雅黑" panose="020B0503020204020204" pitchFamily="34" charset="-122"/>
                <a:ea typeface="微软雅黑" panose="020B0503020204020204" pitchFamily="34" charset="-122"/>
              </a:rPr>
              <a:t>年</a:t>
            </a:r>
            <a:r>
              <a:rPr lang="zh-CN" altLang="en-US" sz="1800" dirty="0">
                <a:latin typeface="微软雅黑" panose="020B0503020204020204" pitchFamily="34" charset="-122"/>
                <a:ea typeface="微软雅黑" panose="020B0503020204020204" pitchFamily="34" charset="-122"/>
              </a:rPr>
              <a:t>比特币总量稳定在 </a:t>
            </a:r>
            <a:r>
              <a:rPr lang="zh-CN" altLang="en-US" sz="1800" b="1" dirty="0">
                <a:solidFill>
                  <a:srgbClr val="0070C0"/>
                </a:solidFill>
                <a:latin typeface="微软雅黑" panose="020B0503020204020204" pitchFamily="34" charset="-122"/>
                <a:ea typeface="微软雅黑" panose="020B0503020204020204" pitchFamily="34" charset="-122"/>
              </a:rPr>
              <a:t>2100 万个</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Q:</a:t>
            </a:r>
            <a:r>
              <a:rPr lang="zh-CN" altLang="en-US" sz="1800" dirty="0">
                <a:latin typeface="微软雅黑" panose="020B0503020204020204" pitchFamily="34" charset="-122"/>
                <a:ea typeface="微软雅黑" panose="020B0503020204020204" pitchFamily="34" charset="-122"/>
              </a:rPr>
              <a:t> 为何总数是</a:t>
            </a:r>
            <a:r>
              <a:rPr lang="en-US" altLang="zh-CN" sz="1800" dirty="0">
                <a:latin typeface="微软雅黑" panose="020B0503020204020204" pitchFamily="34" charset="-122"/>
                <a:ea typeface="微软雅黑" panose="020B0503020204020204" pitchFamily="34" charset="-122"/>
              </a:rPr>
              <a:t>2100</a:t>
            </a:r>
            <a:r>
              <a:rPr lang="zh-CN" altLang="en-US" sz="1800" dirty="0">
                <a:latin typeface="微软雅黑" panose="020B0503020204020204" pitchFamily="34" charset="-122"/>
                <a:ea typeface="微软雅黑" panose="020B0503020204020204" pitchFamily="34" charset="-122"/>
              </a:rPr>
              <a:t>万枚？）</a:t>
            </a:r>
            <a:endParaRPr lang="en-US" altLang="zh-CN" sz="1800" dirty="0">
              <a:latin typeface="微软雅黑" panose="020B0503020204020204" pitchFamily="34" charset="-122"/>
              <a:ea typeface="微软雅黑" panose="020B0503020204020204" pitchFamily="34" charset="-122"/>
            </a:endParaRPr>
          </a:p>
          <a:p>
            <a:pPr>
              <a:buFont typeface="Wingdings" panose="05000000000000000000" pitchFamily="2" charset="2"/>
              <a:buChar char="v"/>
            </a:pPr>
            <a:endParaRPr lang="en-US" altLang="zh-CN" sz="1800" dirty="0">
              <a:latin typeface="微软雅黑" panose="020B0503020204020204" pitchFamily="34" charset="-122"/>
              <a:ea typeface="微软雅黑" panose="020B0503020204020204" pitchFamily="34" charset="-122"/>
            </a:endParaRPr>
          </a:p>
          <a:p>
            <a:pPr>
              <a:buFont typeface="Wingdings" panose="05000000000000000000" pitchFamily="2" charset="2"/>
              <a:buChar char="v"/>
            </a:pPr>
            <a:r>
              <a:rPr lang="zh-CN" altLang="en-US" sz="1800" dirty="0">
                <a:latin typeface="微软雅黑" panose="020B0503020204020204" pitchFamily="34" charset="-122"/>
                <a:ea typeface="微软雅黑" panose="020B0503020204020204" pitchFamily="34" charset="-122"/>
              </a:rPr>
              <a:t>因此，比特币是一种通缩的货币</a:t>
            </a:r>
          </a:p>
          <a:p>
            <a:pPr>
              <a:buFont typeface="Wingdings" panose="05000000000000000000" pitchFamily="2" charset="2"/>
              <a:buChar char="v"/>
            </a:pPr>
            <a:endParaRPr lang="zh-CN" altLang="en-US" sz="1600" dirty="0">
              <a:latin typeface="微软雅黑" panose="020B0503020204020204" pitchFamily="34" charset="-122"/>
              <a:ea typeface="微软雅黑" panose="020B0503020204020204" pitchFamily="34" charset="-122"/>
            </a:endParaRPr>
          </a:p>
          <a:p>
            <a:pPr>
              <a:buFont typeface="Wingdings" panose="05000000000000000000" pitchFamily="2" charset="2"/>
              <a:buChar char="v"/>
            </a:pP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标题 1"/>
          <p:cNvSpPr>
            <a:spLocks noGrp="1"/>
          </p:cNvSpPr>
          <p:nvPr>
            <p:ph type="title"/>
          </p:nvPr>
        </p:nvSpPr>
        <p:spPr>
          <a:xfrm>
            <a:off x="411163" y="257175"/>
            <a:ext cx="8280400" cy="533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lstStyle/>
          <a:p>
            <a:r>
              <a:rPr lang="zh-CN" altLang="en-US" dirty="0"/>
              <a:t>比特币 </a:t>
            </a:r>
            <a:r>
              <a:rPr lang="en-US" altLang="zh-CN" dirty="0" err="1"/>
              <a:t>PoW</a:t>
            </a:r>
            <a:r>
              <a:rPr lang="en-US" altLang="zh-CN" dirty="0"/>
              <a:t> </a:t>
            </a:r>
            <a:r>
              <a:rPr lang="zh-CN" altLang="en-US" dirty="0"/>
              <a:t>算力的一些事实</a:t>
            </a:r>
          </a:p>
        </p:txBody>
      </p:sp>
      <p:sp>
        <p:nvSpPr>
          <p:cNvPr id="3" name="内容占位符 2"/>
          <p:cNvSpPr>
            <a:spLocks noGrp="1"/>
          </p:cNvSpPr>
          <p:nvPr>
            <p:ph idx="1"/>
          </p:nvPr>
        </p:nvSpPr>
        <p:spPr>
          <a:xfrm>
            <a:off x="411163" y="1143000"/>
            <a:ext cx="8144114" cy="5181600"/>
          </a:xfrm>
        </p:spPr>
        <p:txBody>
          <a:bodyPr/>
          <a:lstStyle/>
          <a:p>
            <a:pPr marL="0" indent="0">
              <a:buFont typeface="+mj-lt"/>
              <a:buNone/>
            </a:pPr>
            <a:r>
              <a:rPr lang="zh-CN" altLang="en-US" sz="1800" b="1" dirty="0">
                <a:solidFill>
                  <a:srgbClr val="0070C0"/>
                </a:solidFill>
                <a:latin typeface="Arial" panose="020B0604020202090204" pitchFamily="34" charset="0"/>
                <a:ea typeface="Arial" panose="020B0604020202090204" pitchFamily="34" charset="0"/>
                <a:cs typeface="Arial" panose="020B0604020202090204" pitchFamily="34" charset="0"/>
              </a:rPr>
              <a:t>由于 Hash 难题在目前计算模型下需要大量的计算，这就保证在一段时间内，系统中只能出现少数合法提案。反过来，能够提出合法提案，也证明提案者确实已经付出了一定的工作量</a:t>
            </a:r>
            <a:endParaRPr lang="en-US" altLang="zh-CN" sz="1800" b="1" dirty="0">
              <a:solidFill>
                <a:srgbClr val="0070C0"/>
              </a:solidFill>
              <a:latin typeface="Arial" panose="020B0604020202090204" pitchFamily="34" charset="0"/>
              <a:ea typeface="Arial" panose="020B0604020202090204" pitchFamily="34" charset="0"/>
              <a:cs typeface="Arial" panose="020B0604020202090204" pitchFamily="34" charset="0"/>
            </a:endParaRPr>
          </a:p>
          <a:p>
            <a:pPr>
              <a:buFontTx/>
              <a:buChar char="-"/>
            </a:pPr>
            <a:endParaRPr lang="en-US" altLang="zh-CN" sz="1800" b="1" dirty="0">
              <a:solidFill>
                <a:srgbClr val="0070C0"/>
              </a:solidFill>
              <a:latin typeface="Arial" panose="020B0604020202090204" pitchFamily="34" charset="0"/>
              <a:ea typeface="Arial" panose="020B0604020202090204" pitchFamily="34" charset="0"/>
              <a:cs typeface="Arial" panose="020B0604020202090204" pitchFamily="34" charset="0"/>
            </a:endParaRPr>
          </a:p>
          <a:p>
            <a:pPr>
              <a:buFontTx/>
              <a:buChar char="-"/>
            </a:pPr>
            <a:r>
              <a:rPr lang="zh-CN" altLang="en-US" sz="1800" dirty="0">
                <a:latin typeface="Arial" panose="020B0604020202090204" pitchFamily="34" charset="0"/>
                <a:ea typeface="Arial" panose="020B0604020202090204" pitchFamily="34" charset="0"/>
                <a:cs typeface="Arial" panose="020B0604020202090204" pitchFamily="34" charset="0"/>
              </a:rPr>
              <a:t>普通的 CPU（2009 年）、到后来的 GPU（2010 年） 和 FPGA（2011 年末）、到后来的ASIC 矿机（2013 年年初，目前单片算力已达每秒数百亿次 Hash 计算）、再到现在众多矿机联合组成矿池（知名矿池包括 F2Pool、BitFury、BTCC 等）</a:t>
            </a:r>
            <a:endParaRPr lang="en-US" altLang="zh-CN" sz="1800" dirty="0">
              <a:latin typeface="Arial" panose="020B0604020202090204" pitchFamily="34" charset="0"/>
              <a:ea typeface="Arial" panose="020B0604020202090204" pitchFamily="34" charset="0"/>
              <a:cs typeface="Arial" panose="020B0604020202090204" pitchFamily="34" charset="0"/>
            </a:endParaRPr>
          </a:p>
          <a:p>
            <a:pPr>
              <a:buFontTx/>
              <a:buChar char="-"/>
            </a:pPr>
            <a:r>
              <a:rPr lang="zh-CN" altLang="en-US" sz="1800" dirty="0">
                <a:latin typeface="Arial" panose="020B0604020202090204" pitchFamily="34" charset="0"/>
                <a:ea typeface="Arial" panose="020B0604020202090204" pitchFamily="34" charset="0"/>
                <a:cs typeface="Arial" panose="020B0604020202090204" pitchFamily="34" charset="0"/>
              </a:rPr>
              <a:t>截止</a:t>
            </a:r>
            <a:r>
              <a:rPr lang="en-US" altLang="zh-CN" sz="1800" dirty="0">
                <a:latin typeface="Arial" panose="020B0604020202090204" pitchFamily="34" charset="0"/>
                <a:ea typeface="Arial" panose="020B0604020202090204" pitchFamily="34" charset="0"/>
                <a:cs typeface="Arial" panose="020B0604020202090204" pitchFamily="34" charset="0"/>
              </a:rPr>
              <a:t>1/5/2018, </a:t>
            </a:r>
            <a:r>
              <a:rPr lang="zh-CN" altLang="en-US" sz="1800" dirty="0">
                <a:latin typeface="Arial" panose="020B0604020202090204" pitchFamily="34" charset="0"/>
                <a:ea typeface="Arial" panose="020B0604020202090204" pitchFamily="34" charset="0"/>
                <a:cs typeface="Arial" panose="020B0604020202090204" pitchFamily="34" charset="0"/>
              </a:rPr>
              <a:t>全网的算力已超过</a:t>
            </a:r>
            <a:r>
              <a:rPr lang="zh-CN" altLang="en-US" sz="1800" b="1" dirty="0">
                <a:solidFill>
                  <a:srgbClr val="FF0000"/>
                </a:solidFill>
                <a:latin typeface="Arial" panose="020B0604020202090204" pitchFamily="34" charset="0"/>
                <a:ea typeface="Arial" panose="020B0604020202090204" pitchFamily="34" charset="0"/>
                <a:cs typeface="Arial" panose="020B0604020202090204" pitchFamily="34" charset="0"/>
              </a:rPr>
              <a:t>每秒</a:t>
            </a:r>
            <a:r>
              <a:rPr lang="en-US" altLang="zh-CN" sz="1800" b="1" dirty="0">
                <a:solidFill>
                  <a:srgbClr val="FF0000"/>
                </a:solidFill>
                <a:latin typeface="Arial" panose="020B0604020202090204" pitchFamily="34" charset="0"/>
                <a:ea typeface="Arial" panose="020B0604020202090204" pitchFamily="34" charset="0"/>
                <a:cs typeface="Arial" panose="020B0604020202090204" pitchFamily="34" charset="0"/>
              </a:rPr>
              <a:t>2.6*</a:t>
            </a:r>
            <a:r>
              <a:rPr lang="zh-CN" altLang="en-US" sz="1800" b="1" dirty="0">
                <a:solidFill>
                  <a:srgbClr val="FF0000"/>
                </a:solidFill>
                <a:latin typeface="Arial" panose="020B0604020202090204" pitchFamily="34" charset="0"/>
                <a:ea typeface="Arial" panose="020B0604020202090204" pitchFamily="34" charset="0"/>
                <a:cs typeface="Arial" panose="020B0604020202090204" pitchFamily="34" charset="0"/>
              </a:rPr>
              <a:t>10^18 次</a:t>
            </a:r>
            <a:r>
              <a:rPr lang="zh-CN" altLang="en-US" sz="1800" dirty="0">
                <a:latin typeface="Arial" panose="020B0604020202090204" pitchFamily="34" charset="0"/>
                <a:ea typeface="Arial" panose="020B0604020202090204" pitchFamily="34" charset="0"/>
                <a:cs typeface="Arial" panose="020B0604020202090204" pitchFamily="34" charset="0"/>
              </a:rPr>
              <a:t> Hash 计算，超过</a:t>
            </a:r>
            <a:r>
              <a:rPr lang="zh-CN" altLang="en-US" sz="1800" b="1" dirty="0">
                <a:solidFill>
                  <a:srgbClr val="0070C0"/>
                </a:solidFill>
                <a:latin typeface="Arial" panose="020B0604020202090204" pitchFamily="34" charset="0"/>
                <a:ea typeface="Arial" panose="020B0604020202090204" pitchFamily="34" charset="0"/>
                <a:cs typeface="Arial" panose="020B0604020202090204" pitchFamily="34" charset="0"/>
              </a:rPr>
              <a:t>世界</a:t>
            </a:r>
            <a:r>
              <a:rPr lang="en-US" altLang="zh-CN" sz="1800" b="1" dirty="0">
                <a:solidFill>
                  <a:srgbClr val="0070C0"/>
                </a:solidFill>
                <a:latin typeface="Arial" panose="020B0604020202090204" pitchFamily="34" charset="0"/>
                <a:ea typeface="Arial" panose="020B0604020202090204" pitchFamily="34" charset="0"/>
                <a:cs typeface="Arial" panose="020B0604020202090204" pitchFamily="34" charset="0"/>
              </a:rPr>
              <a:t>500</a:t>
            </a:r>
            <a:r>
              <a:rPr lang="zh-CN" altLang="en-US" sz="1800" b="1" dirty="0">
                <a:solidFill>
                  <a:srgbClr val="0070C0"/>
                </a:solidFill>
                <a:latin typeface="Arial" panose="020B0604020202090204" pitchFamily="34" charset="0"/>
                <a:ea typeface="Arial" panose="020B0604020202090204" pitchFamily="34" charset="0"/>
                <a:cs typeface="Arial" panose="020B0604020202090204" pitchFamily="34" charset="0"/>
              </a:rPr>
              <a:t>强超级计算机算力总和</a:t>
            </a:r>
            <a:r>
              <a:rPr lang="zh-CN" altLang="en-US" sz="1800" dirty="0">
                <a:latin typeface="Arial" panose="020B0604020202090204" pitchFamily="34" charset="0"/>
                <a:ea typeface="Arial" panose="020B0604020202090204" pitchFamily="34" charset="0"/>
                <a:cs typeface="Arial" panose="020B0604020202090204" pitchFamily="34" charset="0"/>
              </a:rPr>
              <a:t>的</a:t>
            </a:r>
            <a:r>
              <a:rPr lang="en-US" altLang="zh-CN" sz="1800" b="1" dirty="0">
                <a:solidFill>
                  <a:srgbClr val="FF0000"/>
                </a:solidFill>
                <a:latin typeface="Arial" panose="020B0604020202090204" pitchFamily="34" charset="0"/>
                <a:ea typeface="Arial" panose="020B0604020202090204" pitchFamily="34" charset="0"/>
                <a:cs typeface="Arial" panose="020B0604020202090204" pitchFamily="34" charset="0"/>
              </a:rPr>
              <a:t>100</a:t>
            </a:r>
            <a:r>
              <a:rPr lang="zh-CN" altLang="en-US" sz="1800" b="1" dirty="0">
                <a:solidFill>
                  <a:srgbClr val="FF0000"/>
                </a:solidFill>
                <a:latin typeface="Arial" panose="020B0604020202090204" pitchFamily="34" charset="0"/>
                <a:ea typeface="Arial" panose="020B0604020202090204" pitchFamily="34" charset="0"/>
                <a:cs typeface="Arial" panose="020B0604020202090204" pitchFamily="34" charset="0"/>
              </a:rPr>
              <a:t>倍</a:t>
            </a:r>
            <a:r>
              <a:rPr lang="en-US" altLang="zh-CN" sz="1800" b="1" dirty="0">
                <a:solidFill>
                  <a:srgbClr val="FF0000"/>
                </a:solidFill>
                <a:latin typeface="Arial" panose="020B0604020202090204" pitchFamily="34" charset="0"/>
                <a:ea typeface="Arial" panose="020B0604020202090204" pitchFamily="34" charset="0"/>
                <a:cs typeface="Arial" panose="020B0604020202090204" pitchFamily="34" charset="0"/>
              </a:rPr>
              <a:t>! </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t="44994"/>
          <a:stretch>
            <a:fillRect/>
          </a:stretch>
        </p:blipFill>
        <p:spPr bwMode="auto">
          <a:xfrm>
            <a:off x="1271707" y="4472836"/>
            <a:ext cx="642302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0400" y="2930525"/>
            <a:ext cx="7823200" cy="1131888"/>
          </a:xfrm>
        </p:spPr>
        <p:txBody>
          <a:bodyPr/>
          <a:lstStyle/>
          <a:p>
            <a:pPr marL="0" indent="0" algn="ctr">
              <a:buFont typeface="Monotype Sorts" pitchFamily="2" charset="2"/>
              <a:buNone/>
            </a:pPr>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比特币的共识机制的几个总结</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什么是共识？</a:t>
            </a:r>
          </a:p>
        </p:txBody>
      </p:sp>
      <p:sp>
        <p:nvSpPr>
          <p:cNvPr id="3" name="内容占位符 2"/>
          <p:cNvSpPr>
            <a:spLocks noGrp="1"/>
          </p:cNvSpPr>
          <p:nvPr>
            <p:ph idx="1"/>
          </p:nvPr>
        </p:nvSpPr>
        <p:spPr/>
        <p:txBody>
          <a:bodyPr/>
          <a:lstStyle/>
          <a:p>
            <a:r>
              <a:rPr lang="en-US" altLang="zh-CN" sz="2400" dirty="0"/>
              <a:t>Definition: </a:t>
            </a:r>
            <a:r>
              <a:rPr lang="en-US" altLang="zh-CN" sz="2400" b="1" dirty="0"/>
              <a:t>Consensus</a:t>
            </a:r>
            <a:r>
              <a:rPr lang="zh-CN" altLang="en-US" sz="2400" b="1" dirty="0"/>
              <a:t>（共识）</a:t>
            </a:r>
            <a:r>
              <a:rPr lang="en-US" altLang="zh-CN" sz="2400" dirty="0"/>
              <a:t> is </a:t>
            </a:r>
          </a:p>
          <a:p>
            <a:pPr lvl="1"/>
            <a:r>
              <a:rPr lang="en-US" altLang="zh-CN" sz="2000" dirty="0"/>
              <a:t>A </a:t>
            </a:r>
            <a:r>
              <a:rPr lang="en-US" altLang="zh-CN" sz="2000" dirty="0">
                <a:solidFill>
                  <a:srgbClr val="0432FF"/>
                </a:solidFill>
              </a:rPr>
              <a:t>process</a:t>
            </a:r>
            <a:r>
              <a:rPr lang="en-US" altLang="zh-CN" sz="2000" dirty="0"/>
              <a:t> of agreement between </a:t>
            </a:r>
            <a:r>
              <a:rPr lang="en-US" altLang="zh-CN" sz="2000" dirty="0">
                <a:solidFill>
                  <a:srgbClr val="0432FF"/>
                </a:solidFill>
              </a:rPr>
              <a:t>distrusted nodes </a:t>
            </a:r>
            <a:r>
              <a:rPr lang="en-US" altLang="zh-CN" sz="2000" dirty="0"/>
              <a:t>on the </a:t>
            </a:r>
            <a:r>
              <a:rPr lang="en-US" altLang="zh-CN" sz="2000" dirty="0">
                <a:solidFill>
                  <a:schemeClr val="accent5">
                    <a:lumMod val="75000"/>
                  </a:schemeClr>
                </a:solidFill>
              </a:rPr>
              <a:t>final state</a:t>
            </a:r>
            <a:r>
              <a:rPr lang="en-US" altLang="zh-CN" sz="2000" dirty="0"/>
              <a:t> of specified</a:t>
            </a:r>
            <a:r>
              <a:rPr lang="zh-CN" altLang="en-US" sz="2000" dirty="0"/>
              <a:t> </a:t>
            </a:r>
            <a:r>
              <a:rPr lang="en-US" altLang="zh-CN" sz="2000" dirty="0"/>
              <a:t>data.</a:t>
            </a:r>
          </a:p>
          <a:p>
            <a:pPr lvl="1"/>
            <a:endParaRPr lang="en-US" altLang="zh-CN" sz="2000" dirty="0"/>
          </a:p>
          <a:p>
            <a:r>
              <a:rPr lang="en-US" altLang="zh-CN" sz="2400" dirty="0"/>
              <a:t>Distributed consensus</a:t>
            </a:r>
            <a:r>
              <a:rPr lang="zh-CN" altLang="en-US" sz="2400" dirty="0"/>
              <a:t>（分布式共识）</a:t>
            </a:r>
            <a:endParaRPr lang="en-US" altLang="zh-CN" sz="2400" dirty="0"/>
          </a:p>
          <a:p>
            <a:pPr lvl="1"/>
            <a:r>
              <a:rPr lang="en-US" altLang="zh-CN" sz="2000" dirty="0"/>
              <a:t>To attain a common state/value among multiple nodes </a:t>
            </a:r>
            <a:r>
              <a:rPr lang="en-US" altLang="zh-CN" sz="2000" dirty="0">
                <a:solidFill>
                  <a:srgbClr val="0432FF"/>
                </a:solidFill>
              </a:rPr>
              <a:t>despite</a:t>
            </a:r>
            <a:r>
              <a:rPr lang="zh-CN" altLang="en-US" sz="2000" dirty="0">
                <a:solidFill>
                  <a:srgbClr val="0432FF"/>
                </a:solidFill>
              </a:rPr>
              <a:t> </a:t>
            </a:r>
            <a:r>
              <a:rPr lang="en-US" altLang="zh-CN" sz="2000" dirty="0"/>
              <a:t>that</a:t>
            </a:r>
            <a:r>
              <a:rPr lang="en-US" altLang="zh-CN" sz="2000" dirty="0">
                <a:solidFill>
                  <a:srgbClr val="0432FF"/>
                </a:solidFill>
              </a:rPr>
              <a:t> the failures</a:t>
            </a:r>
            <a:r>
              <a:rPr lang="en-US" altLang="zh-CN" sz="2000" dirty="0"/>
              <a:t> of some nodes</a:t>
            </a:r>
            <a:r>
              <a:rPr lang="zh-CN" altLang="en-US" sz="2000" dirty="0"/>
              <a:t> </a:t>
            </a:r>
            <a:r>
              <a:rPr lang="en-US" altLang="zh-CN" sz="2000" dirty="0"/>
              <a:t>exist</a:t>
            </a:r>
          </a:p>
          <a:p>
            <a:pPr lvl="1"/>
            <a:endParaRPr lang="en-US" altLang="zh-CN" sz="2000" dirty="0"/>
          </a:p>
          <a:p>
            <a:r>
              <a:rPr lang="en-US" altLang="zh-CN" sz="2400" dirty="0"/>
              <a:t>An agreement</a:t>
            </a:r>
            <a:r>
              <a:rPr lang="zh-CN" altLang="en-US" sz="2400" dirty="0"/>
              <a:t>（一致性）</a:t>
            </a:r>
            <a:endParaRPr lang="en-US" altLang="zh-CN" sz="2400" dirty="0"/>
          </a:p>
          <a:p>
            <a:pPr lvl="1"/>
            <a:r>
              <a:rPr lang="en-US" altLang="zh-CN" sz="2000" dirty="0"/>
              <a:t>between </a:t>
            </a:r>
            <a:r>
              <a:rPr lang="en-US" altLang="zh-CN" sz="2000" i="1" dirty="0"/>
              <a:t>two nodes </a:t>
            </a:r>
            <a:r>
              <a:rPr lang="en-US" altLang="zh-CN" sz="2000" dirty="0"/>
              <a:t>is easy:</a:t>
            </a:r>
            <a:r>
              <a:rPr lang="zh-CN" altLang="en-US" sz="2000" dirty="0"/>
              <a:t> </a:t>
            </a:r>
            <a:r>
              <a:rPr lang="en-US" altLang="zh-CN" sz="2000" dirty="0"/>
              <a:t>only</a:t>
            </a:r>
            <a:r>
              <a:rPr lang="zh-CN" altLang="en-US" sz="2000" dirty="0"/>
              <a:t> </a:t>
            </a:r>
            <a:r>
              <a:rPr lang="en-US" altLang="zh-CN" sz="2000" dirty="0"/>
              <a:t>few</a:t>
            </a:r>
            <a:r>
              <a:rPr lang="zh-CN" altLang="en-US" sz="2000" dirty="0"/>
              <a:t> </a:t>
            </a:r>
            <a:r>
              <a:rPr lang="en-US" altLang="zh-CN" sz="2000" dirty="0"/>
              <a:t>synchronization</a:t>
            </a:r>
            <a:r>
              <a:rPr lang="zh-CN" altLang="en-US" sz="2000" dirty="0"/>
              <a:t> </a:t>
            </a:r>
            <a:r>
              <a:rPr lang="en-US" altLang="zh-CN" sz="2000" dirty="0"/>
              <a:t>messages</a:t>
            </a:r>
            <a:r>
              <a:rPr lang="zh-CN" altLang="en-US" sz="2000" dirty="0"/>
              <a:t> </a:t>
            </a:r>
            <a:r>
              <a:rPr lang="en-US" altLang="zh-CN" sz="2000" dirty="0"/>
              <a:t>are</a:t>
            </a:r>
            <a:r>
              <a:rPr lang="zh-CN" altLang="en-US" sz="2000" dirty="0"/>
              <a:t> </a:t>
            </a:r>
            <a:r>
              <a:rPr lang="en-US" altLang="zh-CN" sz="2000" dirty="0"/>
              <a:t>needed,</a:t>
            </a:r>
            <a:r>
              <a:rPr lang="zh-CN" altLang="en-US" sz="2000" dirty="0"/>
              <a:t> </a:t>
            </a:r>
            <a:r>
              <a:rPr lang="en-US" altLang="zh-CN" sz="2000" dirty="0"/>
              <a:t>e.g.,</a:t>
            </a:r>
            <a:r>
              <a:rPr lang="zh-CN" altLang="en-US" sz="2000" dirty="0"/>
              <a:t> </a:t>
            </a:r>
            <a:r>
              <a:rPr lang="en-US" altLang="zh-CN" sz="2000" dirty="0"/>
              <a:t>TCP’s</a:t>
            </a:r>
            <a:r>
              <a:rPr lang="zh-CN" altLang="en-US" sz="2000" dirty="0"/>
              <a:t> </a:t>
            </a:r>
            <a:r>
              <a:rPr lang="en-US" altLang="zh-CN" sz="2000" dirty="0"/>
              <a:t>handshaking</a:t>
            </a:r>
          </a:p>
          <a:p>
            <a:pPr lvl="1"/>
            <a:r>
              <a:rPr lang="en-US" altLang="zh-CN" sz="2000" dirty="0"/>
              <a:t>It becomes pretty a challenge to achieve consensus among </a:t>
            </a:r>
            <a:r>
              <a:rPr lang="en-US" altLang="zh-CN" sz="2000" i="1" dirty="0"/>
              <a:t>multiple nodes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标题 1"/>
          <p:cNvSpPr>
            <a:spLocks noGrp="1"/>
          </p:cNvSpPr>
          <p:nvPr>
            <p:ph type="title"/>
          </p:nvPr>
        </p:nvSpPr>
        <p:spPr>
          <a:xfrm>
            <a:off x="411163" y="257175"/>
            <a:ext cx="8280400" cy="533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lstStyle/>
          <a:p>
            <a:r>
              <a:rPr lang="zh-CN" altLang="en-US" dirty="0"/>
              <a:t>总结</a:t>
            </a:r>
            <a:r>
              <a:rPr lang="en-US" altLang="zh-CN" dirty="0"/>
              <a:t>1</a:t>
            </a:r>
            <a:r>
              <a:rPr lang="zh-CN" altLang="en-US" dirty="0"/>
              <a:t>：无中心网络需要何种工作量证明？</a:t>
            </a:r>
          </a:p>
        </p:txBody>
      </p:sp>
      <p:sp>
        <p:nvSpPr>
          <p:cNvPr id="3" name="内容占位符 2"/>
          <p:cNvSpPr>
            <a:spLocks noGrp="1"/>
          </p:cNvSpPr>
          <p:nvPr>
            <p:ph idx="1"/>
          </p:nvPr>
        </p:nvSpPr>
        <p:spPr/>
        <p:txBody>
          <a:bodyPr/>
          <a:lstStyle/>
          <a:p>
            <a:pPr>
              <a:lnSpc>
                <a:spcPct val="150000"/>
              </a:lnSpc>
              <a:buFont typeface="Wingdings" panose="05000000000000000000" pitchFamily="2" charset="2"/>
              <a:buChar char="n"/>
            </a:pPr>
            <a:r>
              <a:rPr lang="en-US" altLang="zh-CN" b="1" dirty="0" err="1">
                <a:latin typeface="Arial" panose="020B0604020202090204" pitchFamily="34" charset="0"/>
                <a:ea typeface="Arial" panose="020B0604020202090204" pitchFamily="34" charset="0"/>
                <a:cs typeface="Arial" panose="020B0604020202090204" pitchFamily="34" charset="0"/>
              </a:rPr>
              <a:t>PoW</a:t>
            </a:r>
            <a:r>
              <a:rPr lang="zh-CN" altLang="en-US" b="1" dirty="0">
                <a:latin typeface="Arial" panose="020B0604020202090204" pitchFamily="34" charset="0"/>
                <a:ea typeface="Arial" panose="020B0604020202090204" pitchFamily="34" charset="0"/>
                <a:cs typeface="Arial" panose="020B0604020202090204" pitchFamily="34" charset="0"/>
              </a:rPr>
              <a:t>难题的设计必须满足如下条件：</a:t>
            </a:r>
            <a:endParaRPr lang="en-US" altLang="zh-CN" b="1" dirty="0">
              <a:latin typeface="Arial" panose="020B0604020202090204" pitchFamily="34" charset="0"/>
              <a:ea typeface="Arial" panose="020B0604020202090204" pitchFamily="34" charset="0"/>
              <a:cs typeface="Arial" panose="020B0604020202090204" pitchFamily="34" charset="0"/>
            </a:endParaRPr>
          </a:p>
          <a:p>
            <a:pPr lvl="1">
              <a:lnSpc>
                <a:spcPct val="150000"/>
              </a:lnSpc>
            </a:pPr>
            <a:r>
              <a:rPr lang="zh-CN" altLang="en-US" sz="2400" b="1" dirty="0">
                <a:solidFill>
                  <a:srgbClr val="0070C0"/>
                </a:solidFill>
                <a:latin typeface="Arial" panose="020B0604020202090204" pitchFamily="34" charset="0"/>
                <a:ea typeface="Arial" panose="020B0604020202090204" pitchFamily="34" charset="0"/>
                <a:cs typeface="Arial" panose="020B0604020202090204" pitchFamily="34" charset="0"/>
              </a:rPr>
              <a:t>不容易完成</a:t>
            </a:r>
            <a:r>
              <a:rPr lang="zh-CN" altLang="en-US" sz="2400" b="1" dirty="0">
                <a:latin typeface="Arial" panose="020B0604020202090204" pitchFamily="34" charset="0"/>
                <a:ea typeface="Arial" panose="020B0604020202090204" pitchFamily="34" charset="0"/>
                <a:cs typeface="Arial" panose="020B0604020202090204" pitchFamily="34" charset="0"/>
              </a:rPr>
              <a:t>（表明需要工作量）</a:t>
            </a:r>
            <a:endParaRPr lang="en-US" altLang="zh-CN" sz="2400" b="1" dirty="0">
              <a:latin typeface="Arial" panose="020B0604020202090204" pitchFamily="34" charset="0"/>
              <a:ea typeface="Arial" panose="020B0604020202090204" pitchFamily="34" charset="0"/>
              <a:cs typeface="Arial" panose="020B0604020202090204" pitchFamily="34" charset="0"/>
            </a:endParaRPr>
          </a:p>
          <a:p>
            <a:pPr lvl="1">
              <a:lnSpc>
                <a:spcPct val="150000"/>
              </a:lnSpc>
            </a:pPr>
            <a:r>
              <a:rPr lang="zh-CN" altLang="en-US" sz="2400" b="1" dirty="0">
                <a:solidFill>
                  <a:srgbClr val="0070C0"/>
                </a:solidFill>
                <a:latin typeface="Arial" panose="020B0604020202090204" pitchFamily="34" charset="0"/>
                <a:ea typeface="Arial" panose="020B0604020202090204" pitchFamily="34" charset="0"/>
                <a:cs typeface="Arial" panose="020B0604020202090204" pitchFamily="34" charset="0"/>
              </a:rPr>
              <a:t>容易验证</a:t>
            </a:r>
            <a:r>
              <a:rPr lang="zh-CN" altLang="en-US" sz="2400" b="1" dirty="0">
                <a:latin typeface="Arial" panose="020B0604020202090204" pitchFamily="34" charset="0"/>
                <a:ea typeface="Arial" panose="020B0604020202090204" pitchFamily="34" charset="0"/>
                <a:cs typeface="Arial" panose="020B0604020202090204" pitchFamily="34" charset="0"/>
              </a:rPr>
              <a:t>（其他节点可以快速确认确实付出了工作量）</a:t>
            </a:r>
            <a:endParaRPr lang="en-US" altLang="zh-CN" sz="2400" b="1" dirty="0">
              <a:latin typeface="Arial" panose="020B0604020202090204" pitchFamily="34" charset="0"/>
              <a:ea typeface="Arial" panose="020B0604020202090204" pitchFamily="34" charset="0"/>
              <a:cs typeface="Arial" panose="020B0604020202090204" pitchFamily="34" charset="0"/>
            </a:endParaRPr>
          </a:p>
          <a:p>
            <a:pPr lvl="1">
              <a:lnSpc>
                <a:spcPct val="150000"/>
              </a:lnSpc>
            </a:pPr>
            <a:r>
              <a:rPr lang="zh-CN" altLang="en-US" sz="2400" b="1" dirty="0">
                <a:solidFill>
                  <a:srgbClr val="0070C0"/>
                </a:solidFill>
                <a:latin typeface="Arial" panose="020B0604020202090204" pitchFamily="34" charset="0"/>
                <a:ea typeface="Arial" panose="020B0604020202090204" pitchFamily="34" charset="0"/>
                <a:cs typeface="Arial" panose="020B0604020202090204" pitchFamily="34" charset="0"/>
              </a:rPr>
              <a:t>工作过程公平</a:t>
            </a:r>
            <a:r>
              <a:rPr lang="zh-CN" altLang="en-US" sz="2400" b="1" dirty="0">
                <a:latin typeface="Arial" panose="020B0604020202090204" pitchFamily="34" charset="0"/>
                <a:ea typeface="Arial" panose="020B0604020202090204" pitchFamily="34" charset="0"/>
                <a:cs typeface="Arial" panose="020B0604020202090204" pitchFamily="34" charset="0"/>
              </a:rPr>
              <a:t>（任何节点没有完成工作的捷径）</a:t>
            </a:r>
            <a:endParaRPr lang="en-US" altLang="zh-CN" sz="2400" b="1" dirty="0">
              <a:latin typeface="Arial" panose="020B0604020202090204" pitchFamily="34" charset="0"/>
              <a:ea typeface="Arial" panose="020B0604020202090204" pitchFamily="34" charset="0"/>
              <a:cs typeface="Arial" panose="020B0604020202090204" pitchFamily="34" charset="0"/>
            </a:endParaRPr>
          </a:p>
          <a:p>
            <a:pPr lvl="1">
              <a:lnSpc>
                <a:spcPct val="150000"/>
              </a:lnSpc>
            </a:pPr>
            <a:r>
              <a:rPr lang="zh-CN" altLang="en-US" sz="2400" b="1" dirty="0">
                <a:solidFill>
                  <a:srgbClr val="0070C0"/>
                </a:solidFill>
                <a:latin typeface="Arial" panose="020B0604020202090204" pitchFamily="34" charset="0"/>
                <a:ea typeface="Arial" panose="020B0604020202090204" pitchFamily="34" charset="0"/>
                <a:cs typeface="Arial" panose="020B0604020202090204" pitchFamily="34" charset="0"/>
              </a:rPr>
              <a:t>具有随机性</a:t>
            </a:r>
            <a:r>
              <a:rPr lang="zh-CN" altLang="en-US" sz="2400" b="1" dirty="0">
                <a:latin typeface="Arial" panose="020B0604020202090204" pitchFamily="34" charset="0"/>
                <a:ea typeface="Arial" panose="020B0604020202090204" pitchFamily="34" charset="0"/>
                <a:cs typeface="Arial" panose="020B0604020202090204" pitchFamily="34" charset="0"/>
              </a:rPr>
              <a:t>（能力越强，只能保证率先完成概率越大）</a:t>
            </a:r>
            <a:endParaRPr lang="en-US" altLang="zh-CN" sz="2400" b="1" dirty="0">
              <a:latin typeface="Arial" panose="020B0604020202090204" pitchFamily="34" charset="0"/>
              <a:ea typeface="Arial" panose="020B0604020202090204" pitchFamily="34" charset="0"/>
              <a:cs typeface="Arial" panose="020B0604020202090204" pitchFamily="34" charset="0"/>
            </a:endParaRPr>
          </a:p>
          <a:p>
            <a:pPr lvl="1">
              <a:lnSpc>
                <a:spcPct val="150000"/>
              </a:lnSpc>
            </a:pPr>
            <a:endParaRPr lang="en-US" altLang="zh-CN" dirty="0">
              <a:latin typeface="微软雅黑" panose="020B0503020204020204" pitchFamily="34" charset="-122"/>
              <a:ea typeface="微软雅黑" panose="020B0503020204020204" pitchFamily="34" charset="-122"/>
            </a:endParaRPr>
          </a:p>
          <a:p>
            <a:pPr lvl="1">
              <a:lnSpc>
                <a:spcPct val="150000"/>
              </a:lnSpc>
            </a:pPr>
            <a:endParaRPr lang="en-US" altLang="zh-CN" dirty="0">
              <a:latin typeface="微软雅黑" panose="020B0503020204020204" pitchFamily="34" charset="-122"/>
              <a:ea typeface="微软雅黑" panose="020B0503020204020204" pitchFamily="34" charset="-122"/>
            </a:endParaRPr>
          </a:p>
          <a:p>
            <a:pPr lvl="1">
              <a:lnSpc>
                <a:spcPct val="150000"/>
              </a:lnSpc>
              <a:buFont typeface="Arial" panose="020B0604020202090204" pitchFamily="34" charset="0"/>
              <a:buNone/>
            </a:pPr>
            <a:endParaRPr lang="en-US" altLang="zh-CN" dirty="0">
              <a:latin typeface="微软雅黑" panose="020B0503020204020204" pitchFamily="34" charset="-122"/>
              <a:ea typeface="微软雅黑" panose="020B0503020204020204" pitchFamily="34" charset="-122"/>
            </a:endParaRPr>
          </a:p>
          <a:p>
            <a:pPr lvl="1">
              <a:lnSpc>
                <a:spcPct val="150000"/>
              </a:lnSpc>
              <a:buFont typeface="Arial" panose="020B0604020202090204" pitchFamily="34" charset="0"/>
              <a:buNone/>
            </a:pPr>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总结</a:t>
            </a:r>
            <a:r>
              <a:rPr lang="en-US" altLang="zh-CN" dirty="0"/>
              <a:t>2</a:t>
            </a:r>
            <a:r>
              <a:rPr lang="zh-CN" altLang="en-US" dirty="0"/>
              <a:t>：共识机制是区块链的核心引擎</a:t>
            </a:r>
            <a:endParaRPr lang="en-US" dirty="0"/>
          </a:p>
        </p:txBody>
      </p:sp>
      <p:sp>
        <p:nvSpPr>
          <p:cNvPr id="3" name="Content Placeholder 2"/>
          <p:cNvSpPr>
            <a:spLocks noGrp="1"/>
          </p:cNvSpPr>
          <p:nvPr>
            <p:ph idx="1"/>
          </p:nvPr>
        </p:nvSpPr>
        <p:spPr>
          <a:xfrm>
            <a:off x="411163" y="1490597"/>
            <a:ext cx="8318500" cy="4834003"/>
          </a:xfrm>
        </p:spPr>
        <p:txBody>
          <a:bodyPr/>
          <a:lstStyle/>
          <a:p>
            <a:r>
              <a:rPr lang="zh-CN" altLang="en-US" sz="2400" dirty="0">
                <a:latin typeface="Arial Hebrew" charset="-79"/>
                <a:ea typeface="Arial Hebrew" charset="-79"/>
                <a:cs typeface="Arial Hebrew" charset="-79"/>
                <a:sym typeface="+mn-ea"/>
              </a:rPr>
              <a:t>一种多方协作机制，用于协调多参与方达成共同接受的</a:t>
            </a:r>
            <a:r>
              <a:rPr lang="zh-CN" altLang="en-US" sz="2400" dirty="0">
                <a:solidFill>
                  <a:srgbClr val="FF0000"/>
                </a:solidFill>
                <a:latin typeface="Arial Hebrew" charset="-79"/>
                <a:ea typeface="Arial Hebrew" charset="-79"/>
                <a:cs typeface="Arial Hebrew" charset="-79"/>
                <a:sym typeface="+mn-ea"/>
              </a:rPr>
              <a:t>唯一结果</a:t>
            </a:r>
            <a:r>
              <a:rPr lang="zh-CN" altLang="en-US" sz="2400" dirty="0">
                <a:latin typeface="Arial Hebrew" charset="-79"/>
                <a:ea typeface="Arial Hebrew" charset="-79"/>
                <a:cs typeface="Arial Hebrew" charset="-79"/>
                <a:sym typeface="+mn-ea"/>
              </a:rPr>
              <a:t>，且保证此过程</a:t>
            </a:r>
            <a:r>
              <a:rPr lang="zh-CN" altLang="en-US" sz="2400" dirty="0">
                <a:solidFill>
                  <a:srgbClr val="FF0000"/>
                </a:solidFill>
                <a:latin typeface="Arial Hebrew" charset="-79"/>
                <a:ea typeface="Arial Hebrew" charset="-79"/>
                <a:cs typeface="Arial Hebrew" charset="-79"/>
                <a:sym typeface="+mn-ea"/>
              </a:rPr>
              <a:t>难以被欺骗</a:t>
            </a:r>
            <a:r>
              <a:rPr lang="zh-CN" altLang="en-US" sz="2400" dirty="0">
                <a:latin typeface="Arial Hebrew" charset="-79"/>
                <a:ea typeface="Arial Hebrew" charset="-79"/>
                <a:cs typeface="Arial Hebrew" charset="-79"/>
                <a:sym typeface="+mn-ea"/>
              </a:rPr>
              <a:t>，且持续</a:t>
            </a:r>
            <a:r>
              <a:rPr lang="zh-CN" altLang="en-US" sz="2400" dirty="0">
                <a:solidFill>
                  <a:srgbClr val="FF0000"/>
                </a:solidFill>
                <a:latin typeface="Arial Hebrew" charset="-79"/>
                <a:ea typeface="Arial Hebrew" charset="-79"/>
                <a:cs typeface="Arial Hebrew" charset="-79"/>
                <a:sym typeface="+mn-ea"/>
              </a:rPr>
              <a:t>稳定运行</a:t>
            </a:r>
            <a:endParaRPr lang="en-US" sz="2400" dirty="0">
              <a:latin typeface="Arial Hebrew" charset="-79"/>
              <a:ea typeface="Arial Hebrew" charset="-79"/>
              <a:cs typeface="Arial Hebrew" charset="-79"/>
            </a:endParaRPr>
          </a:p>
        </p:txBody>
      </p:sp>
      <p:grpSp>
        <p:nvGrpSpPr>
          <p:cNvPr id="21" name="Group 20"/>
          <p:cNvGrpSpPr/>
          <p:nvPr/>
        </p:nvGrpSpPr>
        <p:grpSpPr>
          <a:xfrm>
            <a:off x="2563813" y="2840484"/>
            <a:ext cx="3699379" cy="3484116"/>
            <a:chOff x="5922367" y="1264903"/>
            <a:chExt cx="3699379" cy="3484116"/>
          </a:xfrm>
        </p:grpSpPr>
        <p:grpSp>
          <p:nvGrpSpPr>
            <p:cNvPr id="22" name="组合 22"/>
            <p:cNvGrpSpPr/>
            <p:nvPr/>
          </p:nvGrpSpPr>
          <p:grpSpPr>
            <a:xfrm>
              <a:off x="5922367" y="1264903"/>
              <a:ext cx="3699379" cy="3484116"/>
              <a:chOff x="9794" y="2236"/>
              <a:chExt cx="7212" cy="7003"/>
            </a:xfrm>
          </p:grpSpPr>
          <p:sp>
            <p:nvSpPr>
              <p:cNvPr id="28" name="MH_SubTitle_3"/>
              <p:cNvSpPr/>
              <p:nvPr>
                <p:custDataLst>
                  <p:tags r:id="rId4"/>
                </p:custDataLst>
              </p:nvPr>
            </p:nvSpPr>
            <p:spPr>
              <a:xfrm>
                <a:off x="12724" y="5799"/>
                <a:ext cx="4283" cy="3440"/>
              </a:xfrm>
              <a:custGeom>
                <a:avLst/>
                <a:gdLst>
                  <a:gd name="connsiteX0" fmla="*/ 1891641 w 2719440"/>
                  <a:gd name="connsiteY0" fmla="*/ 9 h 2184009"/>
                  <a:gd name="connsiteX1" fmla="*/ 2113745 w 2719440"/>
                  <a:gd name="connsiteY1" fmla="*/ 44997 h 2184009"/>
                  <a:gd name="connsiteX2" fmla="*/ 2599763 w 2719440"/>
                  <a:gd name="connsiteY2" fmla="*/ 1753491 h 2184009"/>
                  <a:gd name="connsiteX3" fmla="*/ 1153921 w 2719440"/>
                  <a:gd name="connsiteY3" fmla="*/ 2087987 h 2184009"/>
                  <a:gd name="connsiteX4" fmla="*/ 306450 w 2719440"/>
                  <a:gd name="connsiteY4" fmla="*/ 1214881 h 2184009"/>
                  <a:gd name="connsiteX5" fmla="*/ 0 w 2719440"/>
                  <a:gd name="connsiteY5" fmla="*/ 1001125 h 2184009"/>
                  <a:gd name="connsiteX6" fmla="*/ 319954 w 2719440"/>
                  <a:gd name="connsiteY6" fmla="*/ 1013697 h 2184009"/>
                  <a:gd name="connsiteX7" fmla="*/ 322528 w 2719440"/>
                  <a:gd name="connsiteY7" fmla="*/ 1005573 h 2184009"/>
                  <a:gd name="connsiteX8" fmla="*/ 1891641 w 2719440"/>
                  <a:gd name="connsiteY8" fmla="*/ 9 h 218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9440" h="2184009">
                    <a:moveTo>
                      <a:pt x="1891641" y="9"/>
                    </a:moveTo>
                    <a:cubicBezTo>
                      <a:pt x="1972677" y="-398"/>
                      <a:pt x="2047699" y="13521"/>
                      <a:pt x="2113745" y="44997"/>
                    </a:cubicBezTo>
                    <a:cubicBezTo>
                      <a:pt x="2642112" y="296808"/>
                      <a:pt x="2882374" y="1198275"/>
                      <a:pt x="2599763" y="1753491"/>
                    </a:cubicBezTo>
                    <a:cubicBezTo>
                      <a:pt x="2317152" y="2308707"/>
                      <a:pt x="1533460" y="2212640"/>
                      <a:pt x="1153921" y="2087987"/>
                    </a:cubicBezTo>
                    <a:cubicBezTo>
                      <a:pt x="843616" y="1986074"/>
                      <a:pt x="378042" y="1554877"/>
                      <a:pt x="306450" y="1214881"/>
                    </a:cubicBezTo>
                    <a:lnTo>
                      <a:pt x="0" y="1001125"/>
                    </a:lnTo>
                    <a:lnTo>
                      <a:pt x="319954" y="1013697"/>
                    </a:lnTo>
                    <a:cubicBezTo>
                      <a:pt x="320171" y="1010697"/>
                      <a:pt x="321328" y="1008127"/>
                      <a:pt x="322528" y="1005573"/>
                    </a:cubicBezTo>
                    <a:cubicBezTo>
                      <a:pt x="462502" y="707637"/>
                      <a:pt x="1324391" y="2855"/>
                      <a:pt x="1891641" y="9"/>
                    </a:cubicBezTo>
                    <a:close/>
                  </a:path>
                </a:pathLst>
              </a:custGeom>
              <a:solidFill>
                <a:schemeClr val="tx2">
                  <a:lumMod val="60000"/>
                  <a:lumOff val="40000"/>
                </a:schemeClr>
              </a:solidFill>
              <a:ln w="76200" cap="flat" cmpd="sng" algn="ctr">
                <a:solidFill>
                  <a:srgbClr val="FFFFFF"/>
                </a:solidFill>
                <a:prstDash val="solid"/>
              </a:ln>
              <a:effectLst>
                <a:outerShdw blurRad="254000" sx="102000" sy="102000" algn="ctr" rotWithShape="0">
                  <a:prstClr val="black">
                    <a:alpha val="24000"/>
                  </a:prstClr>
                </a:outerShdw>
              </a:effectLst>
            </p:spPr>
            <p:txBody>
              <a:bodyPr lIns="535781" tIns="654844" rIns="119063" bIns="119063" anchor="ctr">
                <a:normAutofit/>
              </a:bodyPr>
              <a:lstStyle/>
              <a:p>
                <a:pPr algn="ctr">
                  <a:lnSpc>
                    <a:spcPct val="130000"/>
                  </a:lnSpc>
                  <a:defRPr/>
                </a:pPr>
                <a:r>
                  <a:rPr lang="zh-CN" altLang="en-US" sz="2315" kern="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结论唯一</a:t>
                </a:r>
              </a:p>
            </p:txBody>
          </p:sp>
          <p:sp>
            <p:nvSpPr>
              <p:cNvPr id="26" name="MH_SubTitle_2"/>
              <p:cNvSpPr/>
              <p:nvPr>
                <p:custDataLst>
                  <p:tags r:id="rId5"/>
                </p:custDataLst>
              </p:nvPr>
            </p:nvSpPr>
            <p:spPr>
              <a:xfrm>
                <a:off x="9794" y="4114"/>
                <a:ext cx="4308" cy="3477"/>
              </a:xfrm>
              <a:custGeom>
                <a:avLst/>
                <a:gdLst>
                  <a:gd name="connsiteX0" fmla="*/ 889764 w 2735975"/>
                  <a:gd name="connsiteY0" fmla="*/ 706 h 2207088"/>
                  <a:gd name="connsiteX1" fmla="*/ 2416119 w 2735975"/>
                  <a:gd name="connsiteY1" fmla="*/ 1226346 h 2207088"/>
                  <a:gd name="connsiteX2" fmla="*/ 2417506 w 2735975"/>
                  <a:gd name="connsiteY2" fmla="*/ 1234754 h 2207088"/>
                  <a:gd name="connsiteX3" fmla="*/ 2735975 w 2735975"/>
                  <a:gd name="connsiteY3" fmla="*/ 1268018 h 2207088"/>
                  <a:gd name="connsiteX4" fmla="*/ 2402132 w 2735975"/>
                  <a:gd name="connsiteY4" fmla="*/ 1435805 h 2207088"/>
                  <a:gd name="connsiteX5" fmla="*/ 1438627 w 2735975"/>
                  <a:gd name="connsiteY5" fmla="*/ 2178893 h 2207088"/>
                  <a:gd name="connsiteX6" fmla="*/ 55398 w 2735975"/>
                  <a:gd name="connsiteY6" fmla="*/ 1641286 h 2207088"/>
                  <a:gd name="connsiteX7" fmla="*/ 780493 w 2735975"/>
                  <a:gd name="connsiteY7" fmla="*/ 19742 h 2207088"/>
                  <a:gd name="connsiteX8" fmla="*/ 889764 w 2735975"/>
                  <a:gd name="connsiteY8" fmla="*/ 706 h 220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5975" h="2207088">
                    <a:moveTo>
                      <a:pt x="889764" y="706"/>
                    </a:moveTo>
                    <a:cubicBezTo>
                      <a:pt x="1456942" y="-29026"/>
                      <a:pt x="2313286" y="888979"/>
                      <a:pt x="2416119" y="1226346"/>
                    </a:cubicBezTo>
                    <a:cubicBezTo>
                      <a:pt x="2416942" y="1229045"/>
                      <a:pt x="2417720" y="1231754"/>
                      <a:pt x="2417506" y="1234754"/>
                    </a:cubicBezTo>
                    <a:lnTo>
                      <a:pt x="2735975" y="1268018"/>
                    </a:lnTo>
                    <a:lnTo>
                      <a:pt x="2402132" y="1435805"/>
                    </a:lnTo>
                    <a:cubicBezTo>
                      <a:pt x="2282705" y="1762086"/>
                      <a:pt x="1760308" y="2122352"/>
                      <a:pt x="1438627" y="2178893"/>
                    </a:cubicBezTo>
                    <a:cubicBezTo>
                      <a:pt x="1045174" y="2248050"/>
                      <a:pt x="255796" y="2231179"/>
                      <a:pt x="55398" y="1641286"/>
                    </a:cubicBezTo>
                    <a:cubicBezTo>
                      <a:pt x="-145002" y="1051392"/>
                      <a:pt x="221573" y="193492"/>
                      <a:pt x="780493" y="19742"/>
                    </a:cubicBezTo>
                    <a:cubicBezTo>
                      <a:pt x="815426" y="8883"/>
                      <a:pt x="851952" y="2688"/>
                      <a:pt x="889764" y="706"/>
                    </a:cubicBezTo>
                    <a:close/>
                  </a:path>
                </a:pathLst>
              </a:custGeom>
              <a:solidFill>
                <a:schemeClr val="accent1"/>
              </a:solidFill>
              <a:ln w="76200" cap="flat" cmpd="sng" algn="ctr">
                <a:solidFill>
                  <a:srgbClr val="FFFFFF"/>
                </a:solidFill>
                <a:prstDash val="solid"/>
              </a:ln>
              <a:effectLst>
                <a:outerShdw blurRad="254000" sx="102000" sy="102000" algn="ctr" rotWithShape="0">
                  <a:prstClr val="black">
                    <a:alpha val="24000"/>
                  </a:prstClr>
                </a:outerShdw>
              </a:effectLst>
            </p:spPr>
            <p:txBody>
              <a:bodyPr lIns="119063" tIns="654844" rIns="535781" bIns="119063" anchor="ctr">
                <a:normAutofit/>
              </a:bodyPr>
              <a:lstStyle/>
              <a:p>
                <a:pPr algn="ctr">
                  <a:lnSpc>
                    <a:spcPct val="130000"/>
                  </a:lnSpc>
                  <a:defRPr/>
                </a:pPr>
                <a:r>
                  <a:rPr lang="zh-CN" altLang="en-US" sz="2315" kern="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各方博弈</a:t>
                </a:r>
              </a:p>
            </p:txBody>
          </p:sp>
          <p:sp>
            <p:nvSpPr>
              <p:cNvPr id="27" name="MH_SubTitle_1"/>
              <p:cNvSpPr/>
              <p:nvPr>
                <p:custDataLst>
                  <p:tags r:id="rId6"/>
                </p:custDataLst>
              </p:nvPr>
            </p:nvSpPr>
            <p:spPr>
              <a:xfrm>
                <a:off x="12449" y="2236"/>
                <a:ext cx="4185" cy="3568"/>
              </a:xfrm>
              <a:custGeom>
                <a:avLst/>
                <a:gdLst/>
                <a:ahLst/>
                <a:cxnLst/>
                <a:rect l="l" t="t" r="r" b="b"/>
                <a:pathLst>
                  <a:path w="3463470" h="3831342">
                    <a:moveTo>
                      <a:pt x="1889309" y="419"/>
                    </a:moveTo>
                    <a:cubicBezTo>
                      <a:pt x="2651670" y="-25411"/>
                      <a:pt x="3463470" y="1149223"/>
                      <a:pt x="3463470" y="2203099"/>
                    </a:cubicBezTo>
                    <a:cubicBezTo>
                      <a:pt x="3463470" y="3256975"/>
                      <a:pt x="2496686" y="3713521"/>
                      <a:pt x="1982298" y="3816843"/>
                    </a:cubicBezTo>
                    <a:cubicBezTo>
                      <a:pt x="1561743" y="3901318"/>
                      <a:pt x="766270" y="3608532"/>
                      <a:pt x="482184" y="3150910"/>
                    </a:cubicBezTo>
                    <a:lnTo>
                      <a:pt x="0" y="3063821"/>
                    </a:lnTo>
                    <a:lnTo>
                      <a:pt x="378954" y="2837254"/>
                    </a:lnTo>
                    <a:cubicBezTo>
                      <a:pt x="377433" y="2832565"/>
                      <a:pt x="377257" y="2827803"/>
                      <a:pt x="377141" y="2823031"/>
                    </a:cubicBezTo>
                    <a:cubicBezTo>
                      <a:pt x="361643" y="2186961"/>
                      <a:pt x="1126948" y="26249"/>
                      <a:pt x="1889309" y="419"/>
                    </a:cubicBezTo>
                    <a:close/>
                  </a:path>
                </a:pathLst>
              </a:custGeom>
              <a:solidFill>
                <a:schemeClr val="accent2"/>
              </a:solidFill>
              <a:ln w="76200" cap="flat" cmpd="sng" algn="ctr">
                <a:solidFill>
                  <a:srgbClr val="FFFFFF"/>
                </a:solidFill>
                <a:prstDash val="solid"/>
              </a:ln>
              <a:effectLst>
                <a:outerShdw blurRad="254000" sx="102000" sy="102000" algn="ctr" rotWithShape="0">
                  <a:prstClr val="black">
                    <a:alpha val="24000"/>
                  </a:prstClr>
                </a:outerShdw>
              </a:effectLst>
            </p:spPr>
            <p:txBody>
              <a:bodyPr lIns="535781" tIns="654844" rIns="119063" bIns="119063" anchor="ctr">
                <a:normAutofit/>
              </a:bodyPr>
              <a:lstStyle/>
              <a:p>
                <a:pPr algn="ctr">
                  <a:lnSpc>
                    <a:spcPct val="130000"/>
                  </a:lnSpc>
                  <a:defRPr/>
                </a:pPr>
                <a:r>
                  <a:rPr lang="zh-CN" altLang="en-US" sz="2315" kern="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多方参与</a:t>
                </a:r>
              </a:p>
            </p:txBody>
          </p:sp>
        </p:grpSp>
        <p:sp>
          <p:nvSpPr>
            <p:cNvPr id="23" name="MH_Other_1"/>
            <p:cNvSpPr/>
            <p:nvPr>
              <p:custDataLst>
                <p:tags r:id="rId1"/>
              </p:custDataLst>
            </p:nvPr>
          </p:nvSpPr>
          <p:spPr>
            <a:xfrm>
              <a:off x="6405296" y="2429584"/>
              <a:ext cx="655715" cy="629608"/>
            </a:xfrm>
            <a:prstGeom prst="rect">
              <a:avLst/>
            </a:prstGeom>
          </p:spPr>
          <p:txBody>
            <a:bodyPr wrap="none">
              <a:spAutoFit/>
            </a:bodyPr>
            <a:lstStyle/>
            <a:p>
              <a:pPr>
                <a:lnSpc>
                  <a:spcPct val="130000"/>
                </a:lnSpc>
                <a:defRPr/>
              </a:pPr>
              <a:r>
                <a:rPr lang="en-US" altLang="zh-CN" sz="2975" b="1" kern="0" dirty="0">
                  <a:ln w="18415" cmpd="sng">
                    <a:noFill/>
                    <a:prstDash val="solid"/>
                  </a:ln>
                  <a:solidFill>
                    <a:srgbClr val="FFFFFF"/>
                  </a:solidFill>
                  <a:latin typeface="微软雅黑" panose="020B0503020204020204" pitchFamily="34" charset="-122"/>
                  <a:ea typeface="微软雅黑" panose="020B0503020204020204" pitchFamily="34" charset="-122"/>
                  <a:cs typeface="Times New Roman" panose="02020503050405090304" pitchFamily="18" charset="0"/>
                </a:rPr>
                <a:t>02</a:t>
              </a:r>
            </a:p>
          </p:txBody>
        </p:sp>
        <p:sp>
          <p:nvSpPr>
            <p:cNvPr id="24" name="MH_Other_2"/>
            <p:cNvSpPr/>
            <p:nvPr>
              <p:custDataLst>
                <p:tags r:id="rId2"/>
              </p:custDataLst>
            </p:nvPr>
          </p:nvSpPr>
          <p:spPr>
            <a:xfrm>
              <a:off x="8191889" y="1549456"/>
              <a:ext cx="655715" cy="629608"/>
            </a:xfrm>
            <a:prstGeom prst="rect">
              <a:avLst/>
            </a:prstGeom>
          </p:spPr>
          <p:txBody>
            <a:bodyPr wrap="none">
              <a:spAutoFit/>
            </a:bodyPr>
            <a:lstStyle/>
            <a:p>
              <a:pPr algn="ctr">
                <a:lnSpc>
                  <a:spcPct val="130000"/>
                </a:lnSpc>
                <a:defRPr/>
              </a:pPr>
              <a:r>
                <a:rPr lang="en-US" altLang="zh-CN" sz="2975" b="1" kern="0" dirty="0">
                  <a:ln w="18415" cmpd="sng">
                    <a:noFill/>
                    <a:prstDash val="solid"/>
                  </a:ln>
                  <a:solidFill>
                    <a:srgbClr val="FFFFFF"/>
                  </a:solidFill>
                  <a:latin typeface="微软雅黑" panose="020B0503020204020204" pitchFamily="34" charset="-122"/>
                  <a:ea typeface="微软雅黑" panose="020B0503020204020204" pitchFamily="34" charset="-122"/>
                  <a:cs typeface="Times New Roman" panose="02020503050405090304" pitchFamily="18" charset="0"/>
                </a:rPr>
                <a:t>01</a:t>
              </a:r>
              <a:endParaRPr lang="zh-CN" altLang="en-US" sz="2975" b="1" kern="0" dirty="0">
                <a:ln w="18415" cmpd="sng">
                  <a:noFill/>
                  <a:prstDash val="solid"/>
                </a:ln>
                <a:solidFill>
                  <a:srgbClr val="FFFFFF"/>
                </a:solidFill>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25" name="MH_Other_3"/>
            <p:cNvSpPr/>
            <p:nvPr>
              <p:custDataLst>
                <p:tags r:id="rId3"/>
              </p:custDataLst>
            </p:nvPr>
          </p:nvSpPr>
          <p:spPr>
            <a:xfrm>
              <a:off x="8352056" y="3232192"/>
              <a:ext cx="655715" cy="629608"/>
            </a:xfrm>
            <a:prstGeom prst="rect">
              <a:avLst/>
            </a:prstGeom>
          </p:spPr>
          <p:txBody>
            <a:bodyPr wrap="none">
              <a:spAutoFit/>
            </a:bodyPr>
            <a:lstStyle/>
            <a:p>
              <a:pPr algn="ctr">
                <a:lnSpc>
                  <a:spcPct val="130000"/>
                </a:lnSpc>
                <a:defRPr/>
              </a:pPr>
              <a:r>
                <a:rPr lang="en-US" altLang="zh-CN" sz="2975" b="1" kern="0" dirty="0">
                  <a:ln w="18415" cmpd="sng">
                    <a:noFill/>
                    <a:prstDash val="solid"/>
                  </a:ln>
                  <a:solidFill>
                    <a:srgbClr val="FFFFFF"/>
                  </a:solidFill>
                  <a:latin typeface="微软雅黑" panose="020B0503020204020204" pitchFamily="34" charset="-122"/>
                  <a:ea typeface="微软雅黑" panose="020B0503020204020204" pitchFamily="34" charset="-122"/>
                  <a:cs typeface="Times New Roman" panose="02020503050405090304" pitchFamily="18" charset="0"/>
                </a:rPr>
                <a:t>03</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总结</a:t>
            </a:r>
            <a:r>
              <a:rPr lang="en-US" altLang="zh-CN" dirty="0"/>
              <a:t>3</a:t>
            </a:r>
            <a:r>
              <a:rPr lang="zh-CN" altLang="en-US" dirty="0"/>
              <a:t>：共识模型里体现的博弈论</a:t>
            </a:r>
            <a:endParaRPr lang="en-US" dirty="0"/>
          </a:p>
        </p:txBody>
      </p:sp>
      <p:sp>
        <p:nvSpPr>
          <p:cNvPr id="3" name="Content Placeholder 2"/>
          <p:cNvSpPr>
            <a:spLocks noGrp="1"/>
          </p:cNvSpPr>
          <p:nvPr>
            <p:ph idx="1"/>
          </p:nvPr>
        </p:nvSpPr>
        <p:spPr/>
        <p:txBody>
          <a:bodyPr/>
          <a:lstStyle/>
          <a:p>
            <a:r>
              <a:rPr lang="zh-CN" altLang="en-US" sz="2200" dirty="0">
                <a:latin typeface="Arial Hebrew" charset="-79"/>
                <a:ea typeface="Arial Hebrew" charset="-79"/>
                <a:cs typeface="Arial Hebrew" charset="-79"/>
              </a:rPr>
              <a:t>拥有记账权的人更倾向在维护整个体系过程中获利（纳什均衡</a:t>
            </a:r>
            <a:r>
              <a:rPr lang="en-US" altLang="zh-CN" sz="2200" dirty="0">
                <a:latin typeface="Arial Hebrew" charset="-79"/>
                <a:ea typeface="Arial Hebrew" charset="-79"/>
                <a:cs typeface="Arial Hebrew" charset="-79"/>
              </a:rPr>
              <a:t>+</a:t>
            </a:r>
            <a:r>
              <a:rPr lang="zh-CN" altLang="en-US" sz="2200" dirty="0">
                <a:latin typeface="Arial Hebrew" charset="-79"/>
                <a:ea typeface="Arial Hebrew" charset="-79"/>
                <a:cs typeface="Arial Hebrew" charset="-79"/>
              </a:rPr>
              <a:t>帕累托最优）</a:t>
            </a:r>
            <a:endParaRPr lang="en-US" altLang="zh-CN" sz="2200" dirty="0">
              <a:latin typeface="Arial Hebrew" charset="-79"/>
              <a:ea typeface="Arial Hebrew" charset="-79"/>
              <a:cs typeface="Arial Hebrew" charset="-79"/>
            </a:endParaRPr>
          </a:p>
          <a:p>
            <a:r>
              <a:rPr lang="zh-CN" altLang="en-US" sz="2200" dirty="0">
                <a:latin typeface="Arial Hebrew" charset="-79"/>
                <a:ea typeface="Arial Hebrew" charset="-79"/>
                <a:cs typeface="Arial Hebrew" charset="-79"/>
              </a:rPr>
              <a:t>使用网络的人需要付出一定的成本（手续费、计算费）以免滥用</a:t>
            </a:r>
            <a:r>
              <a:rPr lang="en-US" altLang="zh-CN" sz="2200" dirty="0">
                <a:latin typeface="Arial Hebrew" charset="-79"/>
                <a:ea typeface="Arial Hebrew" charset="-79"/>
                <a:cs typeface="Arial Hebrew" charset="-79"/>
              </a:rPr>
              <a:t> </a:t>
            </a:r>
            <a:r>
              <a:rPr lang="zh-CN" altLang="en-US" sz="2200" dirty="0">
                <a:latin typeface="Arial Hebrew" charset="-79"/>
                <a:ea typeface="Arial Hebrew" charset="-79"/>
                <a:cs typeface="Arial Hebrew" charset="-79"/>
              </a:rPr>
              <a:t>（避免公地悲剧）</a:t>
            </a:r>
            <a:endParaRPr lang="en-US" altLang="zh-CN" sz="2200" dirty="0">
              <a:latin typeface="Arial Hebrew" charset="-79"/>
              <a:ea typeface="Arial Hebrew" charset="-79"/>
              <a:cs typeface="Arial Hebrew" charset="-79"/>
            </a:endParaRPr>
          </a:p>
          <a:p>
            <a:r>
              <a:rPr lang="zh-CN" altLang="en-US" sz="2200" dirty="0">
                <a:latin typeface="Arial Hebrew" charset="-79"/>
                <a:ea typeface="Arial Hebrew" charset="-79"/>
                <a:cs typeface="Arial Hebrew" charset="-79"/>
              </a:rPr>
              <a:t>少数人作恶的成功几率很低</a:t>
            </a:r>
            <a:r>
              <a:rPr lang="en-US" altLang="zh-CN" sz="2200" dirty="0">
                <a:latin typeface="Arial Hebrew" charset="-79"/>
                <a:ea typeface="Arial Hebrew" charset="-79"/>
                <a:cs typeface="Arial Hebrew" charset="-79"/>
              </a:rPr>
              <a:t>,</a:t>
            </a:r>
            <a:r>
              <a:rPr lang="zh-CN" altLang="en-US" sz="2200" dirty="0">
                <a:latin typeface="Arial Hebrew" charset="-79"/>
                <a:ea typeface="Arial Hebrew" charset="-79"/>
                <a:cs typeface="Arial Hebrew" charset="-79"/>
              </a:rPr>
              <a:t> 参考“赌徒破产问题”（</a:t>
            </a:r>
            <a:r>
              <a:rPr lang="en-US" altLang="zh-CN" sz="2200" dirty="0">
                <a:latin typeface="Arial Hebrew" charset="-79"/>
                <a:ea typeface="Arial Hebrew" charset="-79"/>
                <a:cs typeface="Arial Hebrew" charset="-79"/>
              </a:rPr>
              <a:t>Gambler</a:t>
            </a:r>
            <a:r>
              <a:rPr lang="zh-CN" altLang="en-US" sz="2200" dirty="0">
                <a:latin typeface="Arial Hebrew" charset="-79"/>
                <a:ea typeface="Arial Hebrew" charset="-79"/>
                <a:cs typeface="Arial Hebrew" charset="-79"/>
              </a:rPr>
              <a:t>‘</a:t>
            </a:r>
            <a:r>
              <a:rPr lang="en-US" altLang="zh-CN" sz="2200" dirty="0">
                <a:latin typeface="Arial Hebrew" charset="-79"/>
                <a:ea typeface="Arial Hebrew" charset="-79"/>
                <a:cs typeface="Arial Hebrew" charset="-79"/>
              </a:rPr>
              <a:t>s Ruin problem</a:t>
            </a:r>
            <a:r>
              <a:rPr lang="zh-CN" altLang="en-US" sz="2200" dirty="0">
                <a:latin typeface="Arial Hebrew" charset="-79"/>
                <a:ea typeface="Arial Hebrew" charset="-79"/>
                <a:cs typeface="Arial Hebrew" charset="-79"/>
              </a:rPr>
              <a:t>）</a:t>
            </a:r>
            <a:endParaRPr lang="en-US" altLang="zh-CN" sz="2200" dirty="0">
              <a:latin typeface="Arial Hebrew" charset="-79"/>
              <a:ea typeface="Arial Hebrew" charset="-79"/>
              <a:cs typeface="Arial Hebrew" charset="-79"/>
            </a:endParaRPr>
          </a:p>
          <a:p>
            <a:r>
              <a:rPr lang="zh-CN" altLang="en-US" sz="2200" dirty="0">
                <a:latin typeface="Arial Hebrew" charset="-79"/>
                <a:ea typeface="Arial Hebrew" charset="-79"/>
                <a:cs typeface="Arial Hebrew" charset="-79"/>
              </a:rPr>
              <a:t>只有极端势力才有可能不顾一切的颠覆这个体系 </a:t>
            </a:r>
            <a:endParaRPr lang="en-US" altLang="zh-CN" sz="2200" dirty="0">
              <a:latin typeface="Arial Hebrew" charset="-79"/>
              <a:ea typeface="Arial Hebrew" charset="-79"/>
              <a:cs typeface="Arial Hebrew" charset="-79"/>
            </a:endParaRPr>
          </a:p>
          <a:p>
            <a:r>
              <a:rPr lang="zh-CN" altLang="en-US" sz="2200" dirty="0">
                <a:latin typeface="Arial Hebrew" charset="-79"/>
                <a:ea typeface="Arial Hebrew" charset="-79"/>
                <a:cs typeface="Arial Hebrew" charset="-79"/>
              </a:rPr>
              <a:t>整个局势不存在“确定性”，一直在动态的多方博弈</a:t>
            </a:r>
            <a:endParaRPr lang="en-US" altLang="zh-CN" sz="2200" dirty="0">
              <a:latin typeface="Arial Hebrew" charset="-79"/>
              <a:ea typeface="Arial Hebrew" charset="-79"/>
              <a:cs typeface="Arial Hebrew" charset="-79"/>
            </a:endParaRPr>
          </a:p>
        </p:txBody>
      </p:sp>
      <p:pic>
        <p:nvPicPr>
          <p:cNvPr id="4" name="图片 6"/>
          <p:cNvPicPr>
            <a:picLocks noChangeAspect="1"/>
          </p:cNvPicPr>
          <p:nvPr/>
        </p:nvPicPr>
        <p:blipFill rotWithShape="1">
          <a:blip r:embed="rId2">
            <a:extLst>
              <a:ext uri="{28A0092B-C50C-407E-A947-70E740481C1C}">
                <a14:useLocalDpi xmlns:a14="http://schemas.microsoft.com/office/drawing/2010/main" val="0"/>
              </a:ext>
            </a:extLst>
          </a:blip>
          <a:srcRect t="7185" b="6306"/>
          <a:stretch>
            <a:fillRect/>
          </a:stretch>
        </p:blipFill>
        <p:spPr>
          <a:xfrm>
            <a:off x="1344997" y="4311747"/>
            <a:ext cx="5889206" cy="2350871"/>
          </a:xfrm>
          <a:prstGeom prst="snip2DiagRect">
            <a:avLst>
              <a:gd name="adj1" fmla="val 20780"/>
              <a:gd name="adj2" fmla="val 16667"/>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en-US" dirty="0"/>
          </a:p>
        </p:txBody>
      </p:sp>
      <p:sp>
        <p:nvSpPr>
          <p:cNvPr id="3" name="Content Placeholder 2"/>
          <p:cNvSpPr>
            <a:spLocks noGrp="1"/>
          </p:cNvSpPr>
          <p:nvPr>
            <p:ph idx="1"/>
          </p:nvPr>
        </p:nvSpPr>
        <p:spPr/>
        <p:txBody>
          <a:bodyPr/>
          <a:lstStyle/>
          <a:p>
            <a:endParaRPr lang="en-US" altLang="zh-CN" dirty="0"/>
          </a:p>
          <a:p>
            <a:r>
              <a:rPr lang="en-US" altLang="zh-CN" dirty="0"/>
              <a:t>Part</a:t>
            </a:r>
            <a:r>
              <a:rPr lang="zh-CN" altLang="en-US" dirty="0"/>
              <a:t> </a:t>
            </a:r>
            <a:r>
              <a:rPr lang="en-US" altLang="zh-CN" dirty="0"/>
              <a:t>1:</a:t>
            </a:r>
            <a:r>
              <a:rPr lang="zh-CN" altLang="en-US" dirty="0"/>
              <a:t> </a:t>
            </a:r>
            <a:r>
              <a:rPr lang="en-US" altLang="zh-CN" dirty="0"/>
              <a:t>What</a:t>
            </a:r>
            <a:r>
              <a:rPr lang="zh-CN" altLang="en-US" dirty="0"/>
              <a:t> </a:t>
            </a:r>
            <a:r>
              <a:rPr lang="en-US" altLang="zh-CN" dirty="0"/>
              <a:t>is</a:t>
            </a:r>
            <a:r>
              <a:rPr lang="zh-CN" altLang="en-US" dirty="0"/>
              <a:t> </a:t>
            </a:r>
            <a:r>
              <a:rPr lang="en-US" altLang="zh-CN" dirty="0"/>
              <a:t>Consensus</a:t>
            </a:r>
          </a:p>
          <a:p>
            <a:endParaRPr lang="en-US" dirty="0"/>
          </a:p>
          <a:p>
            <a:r>
              <a:rPr lang="en-US" altLang="zh-CN" dirty="0"/>
              <a:t>Part</a:t>
            </a:r>
            <a:r>
              <a:rPr lang="zh-CN" altLang="en-US" dirty="0"/>
              <a:t> </a:t>
            </a:r>
            <a:r>
              <a:rPr lang="en-US" altLang="zh-CN" dirty="0"/>
              <a:t>2: Why</a:t>
            </a:r>
            <a:r>
              <a:rPr lang="zh-CN" altLang="en-US" dirty="0"/>
              <a:t> </a:t>
            </a:r>
            <a:r>
              <a:rPr lang="en-US" altLang="zh-CN" dirty="0"/>
              <a:t>Bitcoin</a:t>
            </a:r>
            <a:r>
              <a:rPr lang="zh-CN" altLang="en-US" dirty="0"/>
              <a:t> </a:t>
            </a:r>
            <a:r>
              <a:rPr lang="en-US" altLang="zh-CN" dirty="0"/>
              <a:t>needs</a:t>
            </a:r>
            <a:r>
              <a:rPr lang="zh-CN" altLang="en-US" dirty="0"/>
              <a:t> </a:t>
            </a:r>
            <a:r>
              <a:rPr lang="en-US" altLang="zh-CN" dirty="0"/>
              <a:t>Consensus</a:t>
            </a:r>
          </a:p>
          <a:p>
            <a:endParaRPr lang="en-US" altLang="zh-CN" dirty="0"/>
          </a:p>
          <a:p>
            <a:r>
              <a:rPr lang="en-US" altLang="zh-CN" dirty="0">
                <a:solidFill>
                  <a:srgbClr val="C00000"/>
                </a:solidFill>
              </a:rPr>
              <a:t>Part</a:t>
            </a:r>
            <a:r>
              <a:rPr lang="zh-CN" altLang="en-US" dirty="0">
                <a:solidFill>
                  <a:srgbClr val="C00000"/>
                </a:solidFill>
              </a:rPr>
              <a:t> </a:t>
            </a:r>
            <a:r>
              <a:rPr lang="en-US" altLang="zh-CN" dirty="0">
                <a:solidFill>
                  <a:srgbClr val="C00000"/>
                </a:solidFill>
              </a:rPr>
              <a:t>3:</a:t>
            </a:r>
            <a:r>
              <a:rPr lang="zh-CN" altLang="en-US" dirty="0">
                <a:solidFill>
                  <a:srgbClr val="C00000"/>
                </a:solidFill>
              </a:rPr>
              <a:t> </a:t>
            </a:r>
            <a:r>
              <a:rPr lang="en-US" altLang="zh-CN" dirty="0">
                <a:solidFill>
                  <a:srgbClr val="C00000"/>
                </a:solidFill>
              </a:rPr>
              <a:t>Theoretical</a:t>
            </a:r>
            <a:r>
              <a:rPr lang="zh-CN" altLang="en-US" dirty="0">
                <a:solidFill>
                  <a:srgbClr val="C00000"/>
                </a:solidFill>
              </a:rPr>
              <a:t> </a:t>
            </a:r>
            <a:r>
              <a:rPr lang="en-US" altLang="zh-CN" dirty="0">
                <a:solidFill>
                  <a:srgbClr val="C00000"/>
                </a:solidFill>
              </a:rPr>
              <a:t>Limitation</a:t>
            </a:r>
            <a:r>
              <a:rPr lang="zh-CN" altLang="en-US" dirty="0">
                <a:solidFill>
                  <a:srgbClr val="C00000"/>
                </a:solidFill>
              </a:rPr>
              <a:t> </a:t>
            </a:r>
            <a:r>
              <a:rPr lang="en-US" altLang="zh-CN" dirty="0">
                <a:solidFill>
                  <a:srgbClr val="C00000"/>
                </a:solidFill>
              </a:rPr>
              <a:t>of</a:t>
            </a:r>
            <a:r>
              <a:rPr lang="zh-CN" altLang="en-US" dirty="0">
                <a:solidFill>
                  <a:srgbClr val="C00000"/>
                </a:solidFill>
              </a:rPr>
              <a:t> </a:t>
            </a:r>
            <a:r>
              <a:rPr lang="en-US" altLang="zh-CN" dirty="0">
                <a:solidFill>
                  <a:srgbClr val="C00000"/>
                </a:solidFill>
              </a:rPr>
              <a:t>Consensus</a:t>
            </a:r>
            <a:r>
              <a:rPr lang="zh-CN" altLang="en-US" dirty="0">
                <a:solidFill>
                  <a:srgbClr val="C00000"/>
                </a:solidFill>
              </a:rPr>
              <a:t> </a:t>
            </a:r>
            <a:r>
              <a:rPr lang="en-US" altLang="zh-CN" dirty="0">
                <a:solidFill>
                  <a:srgbClr val="C00000"/>
                </a:solidFill>
              </a:rPr>
              <a:t>&amp;</a:t>
            </a:r>
            <a:r>
              <a:rPr lang="zh-CN" altLang="en-US" dirty="0">
                <a:solidFill>
                  <a:srgbClr val="C00000"/>
                </a:solidFill>
              </a:rPr>
              <a:t> </a:t>
            </a:r>
            <a:r>
              <a:rPr lang="en-US" altLang="zh-CN" dirty="0">
                <a:solidFill>
                  <a:srgbClr val="C00000"/>
                </a:solidFill>
              </a:rPr>
              <a:t>Further</a:t>
            </a:r>
            <a:r>
              <a:rPr lang="zh-CN" altLang="en-US" dirty="0">
                <a:solidFill>
                  <a:srgbClr val="C00000"/>
                </a:solidFill>
              </a:rPr>
              <a:t> </a:t>
            </a:r>
            <a:r>
              <a:rPr lang="en-US" altLang="zh-CN" dirty="0">
                <a:solidFill>
                  <a:srgbClr val="C00000"/>
                </a:solidFill>
              </a:rPr>
              <a:t>Exploration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0400" y="2930525"/>
            <a:ext cx="7823200" cy="1131888"/>
          </a:xfrm>
        </p:spPr>
        <p:txBody>
          <a:bodyPr/>
          <a:lstStyle/>
          <a:p>
            <a:pPr marL="0" indent="0" algn="ctr">
              <a:buFont typeface="Monotype Sorts" pitchFamily="2" charset="2"/>
              <a:buNone/>
            </a:pPr>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现有共识机制的局限</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FLP</a:t>
            </a:r>
            <a:r>
              <a:rPr lang="zh-CN" altLang="en-US" dirty="0"/>
              <a:t>不可能原理</a:t>
            </a:r>
            <a:endParaRPr lang="en-US" altLang="zh-CN" dirty="0"/>
          </a:p>
        </p:txBody>
      </p:sp>
      <p:sp>
        <p:nvSpPr>
          <p:cNvPr id="3" name="内容占位符 2"/>
          <p:cNvSpPr>
            <a:spLocks noGrp="1"/>
          </p:cNvSpPr>
          <p:nvPr>
            <p:ph idx="1"/>
          </p:nvPr>
        </p:nvSpPr>
        <p:spPr>
          <a:xfrm>
            <a:off x="381000" y="1426647"/>
            <a:ext cx="8011438" cy="4648475"/>
          </a:xfrm>
        </p:spPr>
        <p:txBody>
          <a:bodyPr>
            <a:normAutofit fontScale="77500" lnSpcReduction="20000"/>
          </a:bodyPr>
          <a:lstStyle/>
          <a:p>
            <a:pPr fontAlgn="auto">
              <a:lnSpc>
                <a:spcPct val="130000"/>
              </a:lnSpc>
            </a:pPr>
            <a:r>
              <a:rPr lang="zh-CN" altLang="en-US" dirty="0"/>
              <a:t>网络通信可靠情况下，分布式系统的共识问题无通用的解法</a:t>
            </a:r>
          </a:p>
          <a:p>
            <a:pPr lvl="1">
              <a:lnSpc>
                <a:spcPct val="130000"/>
              </a:lnSpc>
            </a:pPr>
            <a:r>
              <a:rPr lang="zh-CN" altLang="en-US" dirty="0">
                <a:solidFill>
                  <a:prstClr val="black"/>
                </a:solidFill>
              </a:rPr>
              <a:t>具体表述：在网络可靠，但允许节点失效（即便只有一个）的最小化异步模型系统中，不存在一个可以解决一致性问题的确定性算法。提出并证明该定理的论文</a:t>
            </a:r>
            <a:r>
              <a:rPr lang="en-US" altLang="zh-CN" dirty="0">
                <a:solidFill>
                  <a:prstClr val="black"/>
                </a:solidFill>
              </a:rPr>
              <a:t>"Impossibility of Distributed Consensus with One Faulty Process"</a:t>
            </a:r>
            <a:r>
              <a:rPr lang="zh-CN" altLang="en-US" dirty="0">
                <a:solidFill>
                  <a:prstClr val="black"/>
                </a:solidFill>
              </a:rPr>
              <a:t>由</a:t>
            </a:r>
            <a:r>
              <a:rPr lang="en-US" altLang="zh-CN" dirty="0">
                <a:solidFill>
                  <a:prstClr val="black"/>
                </a:solidFill>
              </a:rPr>
              <a:t>Michael J. Fischer</a:t>
            </a:r>
            <a:r>
              <a:rPr lang="zh-CN" altLang="en-US" dirty="0">
                <a:solidFill>
                  <a:prstClr val="black"/>
                </a:solidFill>
              </a:rPr>
              <a:t>等科学家于</a:t>
            </a:r>
            <a:r>
              <a:rPr lang="en-US" altLang="zh-CN" dirty="0">
                <a:solidFill>
                  <a:prstClr val="black"/>
                </a:solidFill>
              </a:rPr>
              <a:t>1982</a:t>
            </a:r>
            <a:r>
              <a:rPr lang="zh-CN" altLang="en-US" dirty="0">
                <a:solidFill>
                  <a:prstClr val="black"/>
                </a:solidFill>
              </a:rPr>
              <a:t>年发表</a:t>
            </a:r>
            <a:endParaRPr lang="en-US" altLang="zh-CN" dirty="0">
              <a:solidFill>
                <a:prstClr val="black"/>
              </a:solidFill>
            </a:endParaRPr>
          </a:p>
          <a:p>
            <a:pPr lvl="0">
              <a:lnSpc>
                <a:spcPct val="130000"/>
              </a:lnSpc>
            </a:pPr>
            <a:r>
              <a:rPr lang="zh-CN" altLang="en-US" dirty="0">
                <a:solidFill>
                  <a:prstClr val="black"/>
                </a:solidFill>
              </a:rPr>
              <a:t>启示</a:t>
            </a:r>
          </a:p>
          <a:p>
            <a:pPr lvl="1">
              <a:lnSpc>
                <a:spcPct val="130000"/>
              </a:lnSpc>
            </a:pPr>
            <a:r>
              <a:rPr lang="zh-CN" altLang="en-US" dirty="0">
                <a:solidFill>
                  <a:prstClr val="black"/>
                </a:solidFill>
              </a:rPr>
              <a:t>不要浪费时间去为一个异步分布式系统设计能在任意情形都能实现共识的确定性算法</a:t>
            </a:r>
            <a:endParaRPr lang="en-US" altLang="zh-CN" dirty="0">
              <a:solidFill>
                <a:prstClr val="black"/>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FLP</a:t>
            </a:r>
            <a:r>
              <a:rPr lang="zh-CN" altLang="en-US" dirty="0"/>
              <a:t>不可能原理（</a:t>
            </a:r>
            <a:r>
              <a:rPr lang="en-US" altLang="zh-CN" dirty="0"/>
              <a:t>cont.</a:t>
            </a:r>
            <a:r>
              <a:rPr lang="zh-CN" altLang="en-US" dirty="0"/>
              <a:t>）</a:t>
            </a:r>
            <a:endParaRPr lang="en-US" altLang="zh-CN" dirty="0"/>
          </a:p>
        </p:txBody>
      </p:sp>
      <p:sp>
        <p:nvSpPr>
          <p:cNvPr id="3" name="内容占位符 2"/>
          <p:cNvSpPr>
            <a:spLocks noGrp="1"/>
          </p:cNvSpPr>
          <p:nvPr>
            <p:ph idx="1"/>
          </p:nvPr>
        </p:nvSpPr>
        <p:spPr>
          <a:xfrm>
            <a:off x="381000" y="1439173"/>
            <a:ext cx="8124173" cy="4598371"/>
          </a:xfrm>
        </p:spPr>
        <p:txBody>
          <a:bodyPr>
            <a:normAutofit fontScale="70000" lnSpcReduction="20000"/>
          </a:bodyPr>
          <a:lstStyle/>
          <a:p>
            <a:pPr fontAlgn="auto">
              <a:lnSpc>
                <a:spcPct val="130000"/>
              </a:lnSpc>
            </a:pPr>
            <a:r>
              <a:rPr lang="zh-CN" altLang="en-US" dirty="0"/>
              <a:t>例子</a:t>
            </a:r>
          </a:p>
          <a:p>
            <a:pPr lvl="1">
              <a:lnSpc>
                <a:spcPct val="130000"/>
              </a:lnSpc>
            </a:pPr>
            <a:r>
              <a:rPr lang="zh-CN" altLang="en-US" dirty="0">
                <a:solidFill>
                  <a:prstClr val="black"/>
                </a:solidFill>
              </a:rPr>
              <a:t>四人分别位于全球的四个不同位置对某一个提案进行投票。某个时候，</a:t>
            </a:r>
            <a:r>
              <a:rPr lang="en-US" altLang="zh-CN" dirty="0">
                <a:solidFill>
                  <a:prstClr val="black"/>
                </a:solidFill>
              </a:rPr>
              <a:t>A</a:t>
            </a:r>
            <a:r>
              <a:rPr lang="zh-CN" altLang="en-US" dirty="0">
                <a:solidFill>
                  <a:prstClr val="black"/>
                </a:solidFill>
              </a:rPr>
              <a:t>和</a:t>
            </a:r>
            <a:r>
              <a:rPr lang="en-US" altLang="zh-CN" dirty="0">
                <a:solidFill>
                  <a:prstClr val="black"/>
                </a:solidFill>
              </a:rPr>
              <a:t>D</a:t>
            </a:r>
            <a:r>
              <a:rPr lang="zh-CN" altLang="en-US" dirty="0">
                <a:solidFill>
                  <a:prstClr val="black"/>
                </a:solidFill>
              </a:rPr>
              <a:t>投票同意，而</a:t>
            </a:r>
            <a:r>
              <a:rPr lang="en-US" altLang="zh-CN" dirty="0">
                <a:solidFill>
                  <a:prstClr val="black"/>
                </a:solidFill>
              </a:rPr>
              <a:t>B</a:t>
            </a:r>
            <a:r>
              <a:rPr lang="zh-CN" altLang="en-US" dirty="0">
                <a:solidFill>
                  <a:prstClr val="black"/>
                </a:solidFill>
              </a:rPr>
              <a:t>投票拒绝，</a:t>
            </a:r>
            <a:r>
              <a:rPr lang="en-US" altLang="zh-CN" dirty="0">
                <a:solidFill>
                  <a:prstClr val="black"/>
                </a:solidFill>
              </a:rPr>
              <a:t>C</a:t>
            </a:r>
            <a:r>
              <a:rPr lang="zh-CN" altLang="en-US" dirty="0">
                <a:solidFill>
                  <a:prstClr val="black"/>
                </a:solidFill>
              </a:rPr>
              <a:t>收到三人的投票，然后</a:t>
            </a:r>
            <a:r>
              <a:rPr lang="en-US" altLang="zh-CN" dirty="0">
                <a:solidFill>
                  <a:prstClr val="black"/>
                </a:solidFill>
              </a:rPr>
              <a:t>C</a:t>
            </a:r>
            <a:r>
              <a:rPr lang="zh-CN" altLang="en-US" dirty="0">
                <a:solidFill>
                  <a:prstClr val="black"/>
                </a:solidFill>
              </a:rPr>
              <a:t>睡着了。此时，</a:t>
            </a:r>
            <a:r>
              <a:rPr lang="en-US" altLang="zh-CN" dirty="0">
                <a:solidFill>
                  <a:prstClr val="black"/>
                </a:solidFill>
              </a:rPr>
              <a:t>A</a:t>
            </a:r>
            <a:r>
              <a:rPr lang="zh-CN" altLang="en-US" dirty="0">
                <a:solidFill>
                  <a:prstClr val="black"/>
                </a:solidFill>
              </a:rPr>
              <a:t>、</a:t>
            </a:r>
            <a:r>
              <a:rPr lang="en-US" altLang="zh-CN" dirty="0">
                <a:solidFill>
                  <a:prstClr val="black"/>
                </a:solidFill>
              </a:rPr>
              <a:t>B</a:t>
            </a:r>
            <a:r>
              <a:rPr lang="zh-CN" altLang="en-US" dirty="0">
                <a:solidFill>
                  <a:prstClr val="black"/>
                </a:solidFill>
              </a:rPr>
              <a:t>和</a:t>
            </a:r>
            <a:r>
              <a:rPr lang="en-US" altLang="zh-CN" dirty="0">
                <a:solidFill>
                  <a:prstClr val="black"/>
                </a:solidFill>
              </a:rPr>
              <a:t>D</a:t>
            </a:r>
            <a:r>
              <a:rPr lang="zh-CN" altLang="en-US" dirty="0">
                <a:solidFill>
                  <a:prstClr val="black"/>
                </a:solidFill>
              </a:rPr>
              <a:t>将永远无法在有限时间内获知最终的结果</a:t>
            </a:r>
            <a:endParaRPr lang="en-US" altLang="zh-CN" dirty="0">
              <a:solidFill>
                <a:prstClr val="black"/>
              </a:solidFill>
            </a:endParaRPr>
          </a:p>
          <a:p>
            <a:pPr lvl="1">
              <a:lnSpc>
                <a:spcPct val="130000"/>
              </a:lnSpc>
            </a:pPr>
            <a:r>
              <a:rPr lang="zh-CN" altLang="en-US" dirty="0">
                <a:solidFill>
                  <a:prstClr val="black"/>
                </a:solidFill>
              </a:rPr>
              <a:t>他们无法知道是因为</a:t>
            </a:r>
            <a:r>
              <a:rPr lang="en-US" altLang="zh-CN" dirty="0">
                <a:solidFill>
                  <a:prstClr val="black"/>
                </a:solidFill>
              </a:rPr>
              <a:t>C</a:t>
            </a:r>
            <a:r>
              <a:rPr lang="zh-CN" altLang="en-US" dirty="0">
                <a:solidFill>
                  <a:prstClr val="black"/>
                </a:solidFill>
              </a:rPr>
              <a:t>没有应答（由于时差问题，</a:t>
            </a:r>
            <a:r>
              <a:rPr lang="en-US" altLang="zh-CN" dirty="0">
                <a:solidFill>
                  <a:prstClr val="black"/>
                </a:solidFill>
              </a:rPr>
              <a:t>C</a:t>
            </a:r>
            <a:r>
              <a:rPr lang="zh-CN" altLang="en-US" dirty="0">
                <a:solidFill>
                  <a:prstClr val="black"/>
                </a:solidFill>
              </a:rPr>
              <a:t>可能正在睡觉）还是因为应答的时间过长导致一直无法收到</a:t>
            </a:r>
            <a:r>
              <a:rPr lang="en-US" altLang="zh-CN" dirty="0">
                <a:solidFill>
                  <a:prstClr val="black"/>
                </a:solidFill>
              </a:rPr>
              <a:t>C</a:t>
            </a:r>
            <a:r>
              <a:rPr lang="zh-CN" altLang="en-US" dirty="0">
                <a:solidFill>
                  <a:prstClr val="black"/>
                </a:solidFill>
              </a:rPr>
              <a:t>的答复。</a:t>
            </a:r>
            <a:endParaRPr lang="en-US" altLang="zh-CN" dirty="0">
              <a:solidFill>
                <a:prstClr val="black"/>
              </a:solidFill>
            </a:endParaRPr>
          </a:p>
          <a:p>
            <a:pPr lvl="1">
              <a:lnSpc>
                <a:spcPct val="130000"/>
              </a:lnSpc>
            </a:pPr>
            <a:r>
              <a:rPr lang="zh-CN" altLang="en-US" dirty="0">
                <a:solidFill>
                  <a:prstClr val="black"/>
                </a:solidFill>
              </a:rPr>
              <a:t>如果可以重新投票，则类似情形可以在每次取得结果前发生，这将导致共识过程永远无法完成</a:t>
            </a:r>
            <a:endParaRPr lang="en-US" altLang="zh-CN" dirty="0">
              <a:solidFill>
                <a:prstClr val="black"/>
              </a:solidFill>
            </a:endParaRPr>
          </a:p>
          <a:p>
            <a:pPr lvl="0">
              <a:lnSpc>
                <a:spcPct val="130000"/>
              </a:lnSpc>
            </a:pPr>
            <a:r>
              <a:rPr lang="zh-CN" altLang="en-US" dirty="0">
                <a:solidFill>
                  <a:prstClr val="black"/>
                </a:solidFill>
              </a:rPr>
              <a:t>启示</a:t>
            </a:r>
          </a:p>
          <a:p>
            <a:pPr lvl="1">
              <a:lnSpc>
                <a:spcPct val="130000"/>
              </a:lnSpc>
            </a:pPr>
            <a:r>
              <a:rPr lang="zh-CN" altLang="en-US" dirty="0">
                <a:solidFill>
                  <a:prstClr val="black"/>
                </a:solidFill>
              </a:rPr>
              <a:t>对于允许节点失效的情况下，纯粹的异步分布式系统无法保证一致性在有限的时间内完成</a:t>
            </a:r>
            <a:endParaRPr lang="en-US" altLang="zh-CN" dirty="0">
              <a:solidFill>
                <a:prstClr val="black"/>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FLP</a:t>
            </a:r>
            <a:r>
              <a:rPr lang="zh-CN" altLang="en-US" dirty="0"/>
              <a:t>不可能原理（</a:t>
            </a:r>
            <a:r>
              <a:rPr lang="en-US" altLang="zh-CN" dirty="0"/>
              <a:t>cont.</a:t>
            </a:r>
            <a:r>
              <a:rPr lang="zh-CN" altLang="en-US" dirty="0"/>
              <a:t>）</a:t>
            </a:r>
            <a:endParaRPr lang="en-US" altLang="zh-CN" dirty="0"/>
          </a:p>
        </p:txBody>
      </p:sp>
      <p:sp>
        <p:nvSpPr>
          <p:cNvPr id="3" name="内容占位符 2"/>
          <p:cNvSpPr>
            <a:spLocks noGrp="1"/>
          </p:cNvSpPr>
          <p:nvPr>
            <p:ph idx="1"/>
          </p:nvPr>
        </p:nvSpPr>
        <p:spPr>
          <a:xfrm>
            <a:off x="663879" y="1276336"/>
            <a:ext cx="7778663" cy="4924048"/>
          </a:xfrm>
        </p:spPr>
        <p:txBody>
          <a:bodyPr>
            <a:normAutofit fontScale="85000" lnSpcReduction="20000"/>
          </a:bodyPr>
          <a:lstStyle/>
          <a:p>
            <a:pPr fontAlgn="auto">
              <a:lnSpc>
                <a:spcPct val="130000"/>
              </a:lnSpc>
            </a:pPr>
            <a:r>
              <a:rPr lang="zh-CN" altLang="en-US" dirty="0"/>
              <a:t>另一表述：异步的分布式系统不能同时保证活性和安全性</a:t>
            </a:r>
          </a:p>
          <a:p>
            <a:pPr lvl="1">
              <a:lnSpc>
                <a:spcPct val="130000"/>
              </a:lnSpc>
            </a:pPr>
            <a:r>
              <a:rPr lang="zh-CN" altLang="en-US" dirty="0">
                <a:solidFill>
                  <a:prstClr val="black"/>
                </a:solidFill>
              </a:rPr>
              <a:t>活性反映了来自客户端的请求最终会被处理，即好事总会发生。安全性反映了分布式系统处理了来自客户段的请求后不存在不一致的状态</a:t>
            </a:r>
            <a:endParaRPr lang="en-US" altLang="zh-CN" dirty="0">
              <a:solidFill>
                <a:prstClr val="black"/>
              </a:solidFill>
            </a:endParaRPr>
          </a:p>
          <a:p>
            <a:pPr lvl="0">
              <a:lnSpc>
                <a:spcPct val="130000"/>
              </a:lnSpc>
            </a:pPr>
            <a:r>
              <a:rPr lang="zh-CN" altLang="en-US" dirty="0">
                <a:solidFill>
                  <a:prstClr val="black"/>
                </a:solidFill>
              </a:rPr>
              <a:t>折衷方向</a:t>
            </a:r>
          </a:p>
          <a:p>
            <a:pPr lvl="1">
              <a:lnSpc>
                <a:spcPct val="130000"/>
              </a:lnSpc>
            </a:pPr>
            <a:r>
              <a:rPr lang="zh-CN" altLang="en-US" dirty="0">
                <a:solidFill>
                  <a:prstClr val="black"/>
                </a:solidFill>
              </a:rPr>
              <a:t>弱化活性：</a:t>
            </a:r>
            <a:r>
              <a:rPr lang="en-US" altLang="zh-CN" dirty="0">
                <a:solidFill>
                  <a:prstClr val="black"/>
                </a:solidFill>
              </a:rPr>
              <a:t>PBFT</a:t>
            </a:r>
            <a:r>
              <a:rPr lang="zh-CN" altLang="en-US" dirty="0">
                <a:solidFill>
                  <a:prstClr val="black"/>
                </a:solidFill>
              </a:rPr>
              <a:t>，安全性在异步网络环境中都能得到保证，但可能永远不能完成客户端请求的处理</a:t>
            </a:r>
            <a:endParaRPr lang="en-US" altLang="zh-CN" dirty="0">
              <a:solidFill>
                <a:prstClr val="black"/>
              </a:solidFill>
            </a:endParaRPr>
          </a:p>
          <a:p>
            <a:pPr lvl="1">
              <a:lnSpc>
                <a:spcPct val="130000"/>
              </a:lnSpc>
            </a:pPr>
            <a:r>
              <a:rPr lang="zh-CN" altLang="en-US" dirty="0">
                <a:solidFill>
                  <a:prstClr val="black"/>
                </a:solidFill>
              </a:rPr>
              <a:t>弱化安全性：工作量证明的活性在异步网络的环境中都能得到保证，但安全性无法保证，可能发生分叉的情况</a:t>
            </a:r>
            <a:endParaRPr lang="en-US" altLang="zh-CN" dirty="0">
              <a:solidFill>
                <a:prstClr val="black"/>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CAP</a:t>
            </a:r>
            <a:r>
              <a:rPr lang="zh-CN" altLang="en-US" dirty="0"/>
              <a:t>原理</a:t>
            </a:r>
            <a:endParaRPr lang="en-US" altLang="zh-CN" dirty="0"/>
          </a:p>
        </p:txBody>
      </p:sp>
      <p:sp>
        <p:nvSpPr>
          <p:cNvPr id="3" name="内容占位符 2"/>
          <p:cNvSpPr>
            <a:spLocks noGrp="1"/>
          </p:cNvSpPr>
          <p:nvPr>
            <p:ph idx="1"/>
          </p:nvPr>
        </p:nvSpPr>
        <p:spPr>
          <a:xfrm>
            <a:off x="381000" y="1414121"/>
            <a:ext cx="7898704" cy="4886471"/>
          </a:xfrm>
        </p:spPr>
        <p:txBody>
          <a:bodyPr>
            <a:normAutofit fontScale="70000" lnSpcReduction="20000"/>
          </a:bodyPr>
          <a:lstStyle/>
          <a:p>
            <a:pPr fontAlgn="auto">
              <a:lnSpc>
                <a:spcPct val="130000"/>
              </a:lnSpc>
            </a:pPr>
            <a:r>
              <a:rPr lang="zh-CN" altLang="en-US" dirty="0"/>
              <a:t>分布式计算系统不可能同时确保以下三个特性</a:t>
            </a:r>
          </a:p>
          <a:p>
            <a:pPr lvl="1">
              <a:lnSpc>
                <a:spcPct val="130000"/>
              </a:lnSpc>
            </a:pPr>
            <a:r>
              <a:rPr lang="zh-CN" altLang="en-US" dirty="0">
                <a:solidFill>
                  <a:prstClr val="black"/>
                </a:solidFill>
              </a:rPr>
              <a:t>一致性：每次读操作都能得到最近写的结果或者返回错误</a:t>
            </a:r>
            <a:endParaRPr lang="en-US" altLang="zh-CN" dirty="0">
              <a:solidFill>
                <a:prstClr val="black"/>
              </a:solidFill>
            </a:endParaRPr>
          </a:p>
          <a:p>
            <a:pPr lvl="1">
              <a:lnSpc>
                <a:spcPct val="130000"/>
              </a:lnSpc>
            </a:pPr>
            <a:r>
              <a:rPr lang="zh-CN" altLang="en-US" dirty="0">
                <a:solidFill>
                  <a:prstClr val="black"/>
                </a:solidFill>
              </a:rPr>
              <a:t>可用性：每次请求都返回一个非错误结果，但结果不需要是最近写的结果</a:t>
            </a:r>
            <a:endParaRPr lang="en-US" altLang="zh-CN" dirty="0">
              <a:solidFill>
                <a:prstClr val="black"/>
              </a:solidFill>
            </a:endParaRPr>
          </a:p>
          <a:p>
            <a:pPr lvl="1">
              <a:lnSpc>
                <a:spcPct val="130000"/>
              </a:lnSpc>
            </a:pPr>
            <a:r>
              <a:rPr lang="zh-CN" altLang="en-US" dirty="0">
                <a:solidFill>
                  <a:prstClr val="black"/>
                </a:solidFill>
              </a:rPr>
              <a:t>分区容忍性：任意节点间的连接中断或大大延迟，系统仍然能够工作</a:t>
            </a:r>
            <a:endParaRPr lang="en-US" altLang="zh-CN" dirty="0">
              <a:solidFill>
                <a:prstClr val="black"/>
              </a:solidFill>
            </a:endParaRPr>
          </a:p>
          <a:p>
            <a:pPr lvl="1">
              <a:lnSpc>
                <a:spcPct val="130000"/>
              </a:lnSpc>
            </a:pPr>
            <a:endParaRPr lang="en-US" altLang="zh-CN" dirty="0">
              <a:solidFill>
                <a:prstClr val="black"/>
              </a:solidFill>
            </a:endParaRPr>
          </a:p>
          <a:p>
            <a:pPr lvl="0">
              <a:lnSpc>
                <a:spcPct val="130000"/>
              </a:lnSpc>
            </a:pPr>
            <a:r>
              <a:rPr lang="zh-CN" altLang="en-US" dirty="0">
                <a:solidFill>
                  <a:prstClr val="black"/>
                </a:solidFill>
              </a:rPr>
              <a:t>如果没有发生网络分区，分布式系统正常地运行，即同时满足可用性以及一致性</a:t>
            </a:r>
          </a:p>
          <a:p>
            <a:pPr lvl="1">
              <a:lnSpc>
                <a:spcPct val="130000"/>
              </a:lnSpc>
            </a:pPr>
            <a:r>
              <a:rPr lang="zh-CN" altLang="en-US" dirty="0">
                <a:solidFill>
                  <a:prstClr val="black"/>
                </a:solidFill>
              </a:rPr>
              <a:t>比特币更加侧重可用性</a:t>
            </a:r>
            <a:endParaRPr lang="en-US" altLang="zh-CN" dirty="0">
              <a:solidFill>
                <a:prstClr val="black"/>
              </a:solidFill>
            </a:endParaRPr>
          </a:p>
          <a:p>
            <a:pPr lvl="1">
              <a:lnSpc>
                <a:spcPct val="130000"/>
              </a:lnSpc>
            </a:pPr>
            <a:r>
              <a:rPr lang="en-US" altLang="zh-CN" dirty="0">
                <a:solidFill>
                  <a:prstClr val="black"/>
                </a:solidFill>
              </a:rPr>
              <a:t>PBFT</a:t>
            </a:r>
            <a:r>
              <a:rPr lang="zh-CN" altLang="en-US" dirty="0">
                <a:solidFill>
                  <a:prstClr val="black"/>
                </a:solidFill>
              </a:rPr>
              <a:t>更加侧重一致性</a:t>
            </a:r>
            <a:endParaRPr lang="en-US" altLang="zh-CN" dirty="0">
              <a:solidFill>
                <a:prstClr val="black"/>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0400" y="2930525"/>
            <a:ext cx="7823200" cy="1131888"/>
          </a:xfrm>
        </p:spPr>
        <p:txBody>
          <a:bodyPr/>
          <a:lstStyle/>
          <a:p>
            <a:pPr marL="0" indent="0" algn="ctr">
              <a:buFont typeface="Monotype Sorts" pitchFamily="2" charset="2"/>
              <a:buNone/>
            </a:pPr>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区块链共识面临的挑战</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Agreement:</a:t>
            </a:r>
            <a:r>
              <a:rPr lang="zh-CN" altLang="en-US" dirty="0"/>
              <a:t> 一致性问题</a:t>
            </a:r>
            <a:endParaRPr lang="en-US" altLang="zh-CN" dirty="0"/>
          </a:p>
        </p:txBody>
      </p:sp>
      <p:sp>
        <p:nvSpPr>
          <p:cNvPr id="3" name="内容占位符 2"/>
          <p:cNvSpPr>
            <a:spLocks noGrp="1"/>
          </p:cNvSpPr>
          <p:nvPr>
            <p:ph idx="1"/>
          </p:nvPr>
        </p:nvSpPr>
        <p:spPr>
          <a:xfrm>
            <a:off x="283836" y="1714747"/>
            <a:ext cx="8377564" cy="3634194"/>
          </a:xfrm>
        </p:spPr>
        <p:txBody>
          <a:bodyPr>
            <a:normAutofit fontScale="70000" lnSpcReduction="20000"/>
          </a:bodyPr>
          <a:lstStyle/>
          <a:p>
            <a:pPr fontAlgn="auto">
              <a:lnSpc>
                <a:spcPct val="130000"/>
              </a:lnSpc>
            </a:pPr>
            <a:r>
              <a:rPr lang="zh-CN" altLang="en-US" sz="3400" dirty="0"/>
              <a:t>账本的更新需要保障分布式系统的一致性，一个反例：</a:t>
            </a:r>
          </a:p>
          <a:p>
            <a:pPr lvl="1">
              <a:lnSpc>
                <a:spcPct val="130000"/>
              </a:lnSpc>
            </a:pPr>
            <a:r>
              <a:rPr lang="en-US" altLang="zh-CN" dirty="0" err="1"/>
              <a:t>Rivest</a:t>
            </a:r>
            <a:r>
              <a:rPr lang="zh-CN" altLang="en-US" dirty="0"/>
              <a:t> 有</a:t>
            </a:r>
            <a:r>
              <a:rPr lang="en-US" altLang="zh-CN" dirty="0"/>
              <a:t>100</a:t>
            </a:r>
            <a:r>
              <a:rPr lang="zh-CN" altLang="en-US" dirty="0"/>
              <a:t>万，</a:t>
            </a:r>
            <a:r>
              <a:rPr lang="en-US" altLang="zh-CN" dirty="0"/>
              <a:t>Shamir</a:t>
            </a:r>
            <a:r>
              <a:rPr lang="zh-CN" altLang="en-US" dirty="0"/>
              <a:t> 有</a:t>
            </a:r>
            <a:r>
              <a:rPr lang="en-US" altLang="zh-CN" dirty="0"/>
              <a:t>50</a:t>
            </a:r>
            <a:r>
              <a:rPr lang="zh-CN" altLang="en-US" dirty="0"/>
              <a:t>万，</a:t>
            </a:r>
            <a:r>
              <a:rPr lang="en-US" altLang="zh-CN" dirty="0" err="1"/>
              <a:t>Adleman</a:t>
            </a:r>
            <a:r>
              <a:rPr lang="zh-CN" altLang="en-US" dirty="0"/>
              <a:t> 有</a:t>
            </a:r>
            <a:r>
              <a:rPr lang="en-US" altLang="zh-CN" dirty="0"/>
              <a:t>20</a:t>
            </a:r>
            <a:r>
              <a:rPr lang="zh-CN" altLang="en-US" dirty="0"/>
              <a:t>万</a:t>
            </a:r>
            <a:endParaRPr lang="en-US" altLang="zh-CN" dirty="0"/>
          </a:p>
          <a:p>
            <a:pPr lvl="1">
              <a:lnSpc>
                <a:spcPct val="130000"/>
              </a:lnSpc>
            </a:pPr>
            <a:r>
              <a:rPr lang="en-US" altLang="zh-CN" dirty="0"/>
              <a:t>TX_RS: </a:t>
            </a:r>
            <a:r>
              <a:rPr lang="en-US" altLang="zh-CN" dirty="0" err="1"/>
              <a:t>Rivest</a:t>
            </a:r>
            <a:r>
              <a:rPr lang="en-US" altLang="zh-CN" dirty="0"/>
              <a:t>-&gt;Shamir 100w; TX_SA: Shamir-&gt;</a:t>
            </a:r>
            <a:r>
              <a:rPr lang="en-US" altLang="zh-CN" dirty="0" err="1"/>
              <a:t>Adleman</a:t>
            </a:r>
            <a:r>
              <a:rPr lang="en-US" altLang="zh-CN" dirty="0"/>
              <a:t> 100w</a:t>
            </a:r>
          </a:p>
          <a:p>
            <a:pPr lvl="1">
              <a:lnSpc>
                <a:spcPct val="130000"/>
              </a:lnSpc>
            </a:pPr>
            <a:r>
              <a:rPr lang="en-US" altLang="zh-CN" dirty="0"/>
              <a:t>A</a:t>
            </a:r>
            <a:r>
              <a:rPr lang="zh-CN" altLang="en-US" dirty="0"/>
              <a:t>先收到 </a:t>
            </a:r>
            <a:r>
              <a:rPr lang="en-US" altLang="zh-CN" dirty="0"/>
              <a:t>TX_RS</a:t>
            </a:r>
            <a:r>
              <a:rPr lang="zh-CN" altLang="en-US" dirty="0"/>
              <a:t> 后收到 </a:t>
            </a:r>
            <a:r>
              <a:rPr lang="en-US" altLang="zh-CN" dirty="0"/>
              <a:t>TX_SA,</a:t>
            </a:r>
            <a:r>
              <a:rPr lang="zh-CN" altLang="en-US" dirty="0"/>
              <a:t> </a:t>
            </a:r>
            <a:r>
              <a:rPr lang="en-US" altLang="zh-CN" dirty="0"/>
              <a:t>A</a:t>
            </a:r>
            <a:r>
              <a:rPr lang="zh-CN" altLang="en-US" dirty="0"/>
              <a:t>的账本更新为</a:t>
            </a:r>
            <a:r>
              <a:rPr lang="en-US" altLang="zh-CN" dirty="0"/>
              <a:t>{</a:t>
            </a:r>
            <a:r>
              <a:rPr lang="en-US" altLang="zh-CN" dirty="0" err="1"/>
              <a:t>Rivest</a:t>
            </a:r>
            <a:r>
              <a:rPr lang="en-US" altLang="zh-CN" dirty="0"/>
              <a:t>: 0, Shamir: 50, </a:t>
            </a:r>
            <a:r>
              <a:rPr lang="en-US" altLang="zh-CN" dirty="0" err="1"/>
              <a:t>Adleman</a:t>
            </a:r>
            <a:r>
              <a:rPr lang="en-US" altLang="zh-CN" dirty="0"/>
              <a:t>: 120}</a:t>
            </a:r>
          </a:p>
          <a:p>
            <a:pPr lvl="1">
              <a:lnSpc>
                <a:spcPct val="130000"/>
              </a:lnSpc>
            </a:pPr>
            <a:r>
              <a:rPr lang="en-US" altLang="zh-CN" dirty="0"/>
              <a:t>B</a:t>
            </a:r>
            <a:r>
              <a:rPr lang="zh-CN" altLang="en-US" dirty="0"/>
              <a:t>先收到 </a:t>
            </a:r>
            <a:r>
              <a:rPr lang="en-US" altLang="zh-CN" dirty="0"/>
              <a:t>TX_SA</a:t>
            </a:r>
            <a:r>
              <a:rPr lang="zh-CN" altLang="en-US" dirty="0"/>
              <a:t> 后收到 </a:t>
            </a:r>
            <a:r>
              <a:rPr lang="en-US" altLang="zh-CN" dirty="0"/>
              <a:t>TX_RS,</a:t>
            </a:r>
            <a:r>
              <a:rPr lang="zh-CN" altLang="en-US" dirty="0"/>
              <a:t> </a:t>
            </a:r>
            <a:r>
              <a:rPr lang="en-US" altLang="zh-CN" dirty="0"/>
              <a:t>B</a:t>
            </a:r>
            <a:r>
              <a:rPr lang="zh-CN" altLang="en-US" dirty="0"/>
              <a:t>的账本更新为</a:t>
            </a:r>
            <a:r>
              <a:rPr lang="en-US" altLang="zh-CN" dirty="0"/>
              <a:t>{</a:t>
            </a:r>
            <a:r>
              <a:rPr lang="en-US" altLang="zh-CN" dirty="0" err="1"/>
              <a:t>Rivest</a:t>
            </a:r>
            <a:r>
              <a:rPr lang="en-US" altLang="zh-CN" dirty="0"/>
              <a:t>: 0, Shamir: 150, </a:t>
            </a:r>
            <a:r>
              <a:rPr lang="en-US" altLang="zh-CN" dirty="0" err="1"/>
              <a:t>Adleman</a:t>
            </a:r>
            <a:r>
              <a:rPr lang="en-US" altLang="zh-CN" dirty="0"/>
              <a:t>: 20}</a:t>
            </a:r>
          </a:p>
          <a:p>
            <a:pPr lvl="1">
              <a:lnSpc>
                <a:spcPct val="130000"/>
              </a:lnSpc>
            </a:pPr>
            <a:r>
              <a:rPr lang="zh-CN" altLang="en-US" dirty="0"/>
              <a:t>系统存在两个</a:t>
            </a:r>
            <a:r>
              <a:rPr lang="zh-CN" altLang="en-US" b="1" dirty="0"/>
              <a:t>不一致</a:t>
            </a:r>
            <a:r>
              <a:rPr lang="zh-CN" altLang="en-US" dirty="0"/>
              <a:t>的账本</a:t>
            </a:r>
            <a:endParaRPr lang="en-US" altLang="zh-C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标题 1"/>
          <p:cNvSpPr>
            <a:spLocks noGrp="1"/>
          </p:cNvSpPr>
          <p:nvPr>
            <p:ph type="title"/>
          </p:nvPr>
        </p:nvSpPr>
        <p:spPr>
          <a:xfrm>
            <a:off x="396875" y="228600"/>
            <a:ext cx="8280400" cy="533400"/>
          </a:xfrm>
        </p:spPr>
        <p:txBody>
          <a:bodyPr/>
          <a:lstStyle/>
          <a:p>
            <a:r>
              <a:rPr lang="zh-CN" altLang="en-US" dirty="0"/>
              <a:t>区块链共识面临的挑战</a:t>
            </a:r>
          </a:p>
        </p:txBody>
      </p:sp>
      <p:sp>
        <p:nvSpPr>
          <p:cNvPr id="190467" name="矩形 2"/>
          <p:cNvSpPr>
            <a:spLocks noChangeArrowheads="1"/>
          </p:cNvSpPr>
          <p:nvPr/>
        </p:nvSpPr>
        <p:spPr bwMode="auto">
          <a:xfrm>
            <a:off x="536575" y="1230313"/>
            <a:ext cx="1397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ct val="10000"/>
              </a:spcBef>
              <a:spcAft>
                <a:spcPts val="400"/>
              </a:spcAft>
              <a:buClr>
                <a:srgbClr val="0C7B9C"/>
              </a:buClr>
              <a:buSzPct val="75000"/>
              <a:buFont typeface="Monotype Sorts" pitchFamily="2" charset="2"/>
              <a:buChar char="l"/>
              <a:defRPr sz="2800">
                <a:solidFill>
                  <a:schemeClr val="tx1"/>
                </a:solidFill>
                <a:latin typeface="Franklin Gothic Book" charset="0"/>
              </a:defRPr>
            </a:lvl1pPr>
            <a:lvl2pPr marL="742950" indent="-285750">
              <a:spcBef>
                <a:spcPct val="10000"/>
              </a:spcBef>
              <a:spcAft>
                <a:spcPts val="400"/>
              </a:spcAft>
              <a:buClr>
                <a:srgbClr val="0C7B9C"/>
              </a:buClr>
              <a:buSzPct val="100000"/>
              <a:buFont typeface="Arial" panose="020B0604020202090204" pitchFamily="34" charset="0"/>
              <a:buChar char="–"/>
              <a:defRPr sz="2400">
                <a:solidFill>
                  <a:schemeClr val="tx1"/>
                </a:solidFill>
                <a:latin typeface="Franklin Gothic Book"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Franklin Gothic Book"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lnSpc>
                <a:spcPct val="200000"/>
              </a:lnSpc>
              <a:spcBef>
                <a:spcPct val="0"/>
              </a:spcBef>
              <a:spcAft>
                <a:spcPct val="0"/>
              </a:spcAft>
              <a:buClrTx/>
              <a:buSzTx/>
              <a:buFont typeface="Arial" panose="020B0604020202090204" pitchFamily="34" charset="0"/>
              <a:buChar char="•"/>
            </a:pPr>
            <a:r>
              <a:rPr lang="zh-CN" altLang="en-US" sz="1800" b="1">
                <a:solidFill>
                  <a:srgbClr val="FF0000"/>
                </a:solidFill>
                <a:latin typeface="微软雅黑" panose="020B0503020204020204" pitchFamily="34" charset="-122"/>
                <a:ea typeface="微软雅黑" panose="020B0503020204020204" pitchFamily="34" charset="-122"/>
              </a:rPr>
              <a:t>挖矿能耗</a:t>
            </a:r>
            <a:endParaRPr lang="en-US" altLang="zh-CN" sz="1800" b="1">
              <a:solidFill>
                <a:srgbClr val="FF0000"/>
              </a:solidFill>
              <a:latin typeface="微软雅黑" panose="020B0503020204020204" pitchFamily="34" charset="-122"/>
              <a:ea typeface="微软雅黑" panose="020B0503020204020204" pitchFamily="34" charset="-122"/>
            </a:endParaRPr>
          </a:p>
          <a:p>
            <a:pPr eaLnBrk="1" hangingPunct="1">
              <a:lnSpc>
                <a:spcPct val="200000"/>
              </a:lnSpc>
              <a:spcBef>
                <a:spcPct val="0"/>
              </a:spcBef>
              <a:spcAft>
                <a:spcPct val="0"/>
              </a:spcAft>
              <a:buClrTx/>
              <a:buSzTx/>
              <a:buFont typeface="Arial" panose="020B0604020202090204" pitchFamily="34" charset="0"/>
              <a:buChar char="•"/>
            </a:pPr>
            <a:r>
              <a:rPr lang="zh-CN" altLang="en-US" sz="1800" b="1">
                <a:solidFill>
                  <a:srgbClr val="2C2F34"/>
                </a:solidFill>
                <a:latin typeface="微软雅黑" panose="020B0503020204020204" pitchFamily="34" charset="-122"/>
                <a:ea typeface="微软雅黑" panose="020B0503020204020204" pitchFamily="34" charset="-122"/>
              </a:rPr>
              <a:t>可拓展性</a:t>
            </a:r>
            <a:endParaRPr lang="en-US" altLang="zh-CN" sz="1800" b="1">
              <a:solidFill>
                <a:srgbClr val="2C2F34"/>
              </a:solidFill>
              <a:latin typeface="微软雅黑" panose="020B0503020204020204" pitchFamily="34" charset="-122"/>
              <a:ea typeface="微软雅黑" panose="020B0503020204020204" pitchFamily="34" charset="-122"/>
            </a:endParaRPr>
          </a:p>
          <a:p>
            <a:pPr eaLnBrk="1" hangingPunct="1">
              <a:lnSpc>
                <a:spcPct val="200000"/>
              </a:lnSpc>
              <a:spcBef>
                <a:spcPct val="0"/>
              </a:spcBef>
              <a:spcAft>
                <a:spcPct val="0"/>
              </a:spcAft>
              <a:buClrTx/>
              <a:buSzTx/>
              <a:buFont typeface="Arial" panose="020B0604020202090204" pitchFamily="34" charset="0"/>
              <a:buChar char="•"/>
            </a:pPr>
            <a:r>
              <a:rPr lang="zh-CN" altLang="en-US" sz="1800" b="1">
                <a:solidFill>
                  <a:srgbClr val="2C2F34"/>
                </a:solidFill>
                <a:latin typeface="微软雅黑" panose="020B0503020204020204" pitchFamily="34" charset="-122"/>
                <a:ea typeface="微软雅黑" panose="020B0503020204020204" pitchFamily="34" charset="-122"/>
              </a:rPr>
              <a:t>安全性</a:t>
            </a:r>
            <a:endParaRPr lang="en-US" altLang="zh-CN" sz="1800" b="1">
              <a:solidFill>
                <a:srgbClr val="2C2F34"/>
              </a:solidFill>
              <a:latin typeface="微软雅黑" panose="020B0503020204020204" pitchFamily="34" charset="-122"/>
              <a:ea typeface="微软雅黑" panose="020B0503020204020204" pitchFamily="34" charset="-122"/>
            </a:endParaRPr>
          </a:p>
          <a:p>
            <a:pPr eaLnBrk="1" hangingPunct="1">
              <a:lnSpc>
                <a:spcPct val="200000"/>
              </a:lnSpc>
              <a:spcBef>
                <a:spcPct val="0"/>
              </a:spcBef>
              <a:spcAft>
                <a:spcPct val="0"/>
              </a:spcAft>
              <a:buClrTx/>
              <a:buSzTx/>
              <a:buFont typeface="Arial" panose="020B0604020202090204" pitchFamily="34" charset="0"/>
              <a:buChar char="•"/>
            </a:pPr>
            <a:r>
              <a:rPr lang="zh-CN" altLang="en-US" sz="1800" b="1">
                <a:solidFill>
                  <a:srgbClr val="2C2F34"/>
                </a:solidFill>
                <a:latin typeface="微软雅黑" panose="020B0503020204020204" pitchFamily="34" charset="-122"/>
                <a:ea typeface="微软雅黑" panose="020B0503020204020204" pitchFamily="34" charset="-122"/>
              </a:rPr>
              <a:t>隐私保护</a:t>
            </a:r>
            <a:endParaRPr lang="zh-CN" altLang="en-US" sz="1800">
              <a:solidFill>
                <a:srgbClr val="2C2F34"/>
              </a:solidFill>
              <a:latin typeface="微软雅黑" panose="020B0503020204020204" pitchFamily="34" charset="-122"/>
              <a:ea typeface="微软雅黑" panose="020B0503020204020204" pitchFamily="34" charset="-122"/>
            </a:endParaRPr>
          </a:p>
        </p:txBody>
      </p:sp>
      <p:sp>
        <p:nvSpPr>
          <p:cNvPr id="190468" name="矩形 3"/>
          <p:cNvSpPr>
            <a:spLocks noChangeArrowheads="1"/>
          </p:cNvSpPr>
          <p:nvPr/>
        </p:nvSpPr>
        <p:spPr bwMode="auto">
          <a:xfrm>
            <a:off x="2876550" y="1171575"/>
            <a:ext cx="5641975" cy="147796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Franklin Gothic Book" charset="0"/>
              </a:defRPr>
            </a:lvl1pPr>
            <a:lvl2pPr marL="742950" indent="-285750">
              <a:spcBef>
                <a:spcPct val="10000"/>
              </a:spcBef>
              <a:spcAft>
                <a:spcPts val="400"/>
              </a:spcAft>
              <a:buClr>
                <a:srgbClr val="0C7B9C"/>
              </a:buClr>
              <a:buSzPct val="100000"/>
              <a:buFont typeface="Arial" panose="020B0604020202090204" pitchFamily="34" charset="0"/>
              <a:buChar char="–"/>
              <a:defRPr sz="2400">
                <a:solidFill>
                  <a:schemeClr val="tx1"/>
                </a:solidFill>
                <a:latin typeface="Franklin Gothic Book"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Franklin Gothic Book"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spcBef>
                <a:spcPct val="0"/>
              </a:spcBef>
              <a:spcAft>
                <a:spcPct val="0"/>
              </a:spcAft>
              <a:buClrTx/>
              <a:buSzTx/>
              <a:buFontTx/>
              <a:buNone/>
            </a:pPr>
            <a:r>
              <a:rPr lang="zh-CN" altLang="en-US" sz="1800">
                <a:solidFill>
                  <a:srgbClr val="2C2F34"/>
                </a:solidFill>
                <a:latin typeface="微软雅黑" panose="020B0503020204020204" pitchFamily="34" charset="-122"/>
                <a:ea typeface="微软雅黑" panose="020B0503020204020204" pitchFamily="34" charset="-122"/>
              </a:rPr>
              <a:t>如果把全部挖矿的计算能力折算为浮点运算，粗略估算的总体计算能力达到</a:t>
            </a:r>
            <a:r>
              <a:rPr lang="en-US" altLang="zh-CN" sz="1800">
                <a:solidFill>
                  <a:srgbClr val="2C2F34"/>
                </a:solidFill>
                <a:latin typeface="微软雅黑" panose="020B0503020204020204" pitchFamily="34" charset="-122"/>
                <a:ea typeface="微软雅黑" panose="020B0503020204020204" pitchFamily="34" charset="-122"/>
              </a:rPr>
              <a:t>1023FLOPS</a:t>
            </a:r>
            <a:r>
              <a:rPr lang="zh-CN" altLang="en-US" sz="1800">
                <a:solidFill>
                  <a:srgbClr val="2C2F34"/>
                </a:solidFill>
                <a:latin typeface="微软雅黑" panose="020B0503020204020204" pitchFamily="34" charset="-122"/>
                <a:ea typeface="微软雅黑" panose="020B0503020204020204" pitchFamily="34" charset="-122"/>
              </a:rPr>
              <a:t>，已经达到谷歌计算能力的</a:t>
            </a:r>
            <a:r>
              <a:rPr lang="en-US" altLang="zh-CN" sz="1800">
                <a:solidFill>
                  <a:srgbClr val="2C2F34"/>
                </a:solidFill>
                <a:latin typeface="微软雅黑" panose="020B0503020204020204" pitchFamily="34" charset="-122"/>
                <a:ea typeface="微软雅黑" panose="020B0503020204020204" pitchFamily="34" charset="-122"/>
              </a:rPr>
              <a:t>1</a:t>
            </a:r>
            <a:r>
              <a:rPr lang="zh-CN" altLang="en-US" sz="1800">
                <a:solidFill>
                  <a:srgbClr val="2C2F34"/>
                </a:solidFill>
                <a:latin typeface="微软雅黑" panose="020B0503020204020204" pitchFamily="34" charset="-122"/>
                <a:ea typeface="微软雅黑" panose="020B0503020204020204" pitchFamily="34" charset="-122"/>
              </a:rPr>
              <a:t>百万倍，或者全球</a:t>
            </a:r>
            <a:r>
              <a:rPr lang="en-US" altLang="zh-CN" sz="1800">
                <a:solidFill>
                  <a:srgbClr val="2C2F34"/>
                </a:solidFill>
                <a:latin typeface="微软雅黑" panose="020B0503020204020204" pitchFamily="34" charset="-122"/>
                <a:ea typeface="微软雅黑" panose="020B0503020204020204" pitchFamily="34" charset="-122"/>
              </a:rPr>
              <a:t>500</a:t>
            </a:r>
            <a:r>
              <a:rPr lang="zh-CN" altLang="en-US" sz="1800">
                <a:solidFill>
                  <a:srgbClr val="2C2F34"/>
                </a:solidFill>
                <a:latin typeface="微软雅黑" panose="020B0503020204020204" pitchFamily="34" charset="-122"/>
                <a:ea typeface="微软雅黑" panose="020B0503020204020204" pitchFamily="34" charset="-122"/>
              </a:rPr>
              <a:t>强超级计算机总体计算能力的</a:t>
            </a:r>
            <a:r>
              <a:rPr lang="en-US" altLang="zh-CN" sz="1800">
                <a:solidFill>
                  <a:srgbClr val="2C2F34"/>
                </a:solidFill>
                <a:latin typeface="微软雅黑" panose="020B0503020204020204" pitchFamily="34" charset="-122"/>
                <a:ea typeface="微软雅黑" panose="020B0503020204020204" pitchFamily="34" charset="-122"/>
              </a:rPr>
              <a:t>10</a:t>
            </a:r>
            <a:r>
              <a:rPr lang="zh-CN" altLang="en-US" sz="1800">
                <a:solidFill>
                  <a:srgbClr val="2C2F34"/>
                </a:solidFill>
                <a:latin typeface="微软雅黑" panose="020B0503020204020204" pitchFamily="34" charset="-122"/>
                <a:ea typeface="微软雅黑" panose="020B0503020204020204" pitchFamily="34" charset="-122"/>
              </a:rPr>
              <a:t>万倍。如此庞大的计算能力当然以电力作为基础，其总用电量已经超过世界上</a:t>
            </a:r>
            <a:r>
              <a:rPr lang="en-US" altLang="zh-CN" sz="1800">
                <a:solidFill>
                  <a:srgbClr val="2C2F34"/>
                </a:solidFill>
                <a:latin typeface="微软雅黑" panose="020B0503020204020204" pitchFamily="34" charset="-122"/>
                <a:ea typeface="微软雅黑" panose="020B0503020204020204" pitchFamily="34" charset="-122"/>
              </a:rPr>
              <a:t>160</a:t>
            </a:r>
            <a:r>
              <a:rPr lang="zh-CN" altLang="en-US" sz="1800">
                <a:solidFill>
                  <a:srgbClr val="2C2F34"/>
                </a:solidFill>
                <a:latin typeface="微软雅黑" panose="020B0503020204020204" pitchFamily="34" charset="-122"/>
                <a:ea typeface="微软雅黑" panose="020B0503020204020204" pitchFamily="34" charset="-122"/>
              </a:rPr>
              <a:t>多个国家。</a:t>
            </a:r>
            <a:endParaRPr lang="zh-CN" altLang="en-US" sz="1800">
              <a:solidFill>
                <a:srgbClr val="000000"/>
              </a:solidFill>
              <a:latin typeface="微软雅黑" panose="020B0503020204020204" pitchFamily="34" charset="-122"/>
              <a:ea typeface="微软雅黑" panose="020B0503020204020204" pitchFamily="34" charset="-122"/>
            </a:endParaRPr>
          </a:p>
        </p:txBody>
      </p:sp>
      <p:pic>
        <p:nvPicPr>
          <p:cNvPr id="190469"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55950" y="2798763"/>
            <a:ext cx="5268913"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470" name="文本框 5"/>
          <p:cNvSpPr txBox="1">
            <a:spLocks noChangeArrowheads="1"/>
          </p:cNvSpPr>
          <p:nvPr/>
        </p:nvSpPr>
        <p:spPr bwMode="auto">
          <a:xfrm>
            <a:off x="2974975" y="5815013"/>
            <a:ext cx="58118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Franklin Gothic Book" charset="0"/>
              </a:defRPr>
            </a:lvl1pPr>
            <a:lvl2pPr marL="742950" indent="-285750">
              <a:spcBef>
                <a:spcPct val="10000"/>
              </a:spcBef>
              <a:spcAft>
                <a:spcPts val="400"/>
              </a:spcAft>
              <a:buClr>
                <a:srgbClr val="0C7B9C"/>
              </a:buClr>
              <a:buSzPct val="100000"/>
              <a:buFont typeface="Arial" panose="020B0604020202090204" pitchFamily="34" charset="0"/>
              <a:buChar char="–"/>
              <a:defRPr sz="2400">
                <a:solidFill>
                  <a:schemeClr val="tx1"/>
                </a:solidFill>
                <a:latin typeface="Franklin Gothic Book"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Franklin Gothic Book"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spcBef>
                <a:spcPct val="0"/>
              </a:spcBef>
              <a:spcAft>
                <a:spcPct val="0"/>
              </a:spcAft>
              <a:buClrTx/>
              <a:buSzTx/>
              <a:buFontTx/>
              <a:buNone/>
            </a:pPr>
            <a:r>
              <a:rPr lang="zh-CN" altLang="en-US" sz="1800" b="1">
                <a:solidFill>
                  <a:srgbClr val="000000"/>
                </a:solidFill>
                <a:latin typeface="微软雅黑" panose="020B0503020204020204" pitchFamily="34" charset="-122"/>
                <a:ea typeface="微软雅黑" panose="020B0503020204020204" pitchFamily="34" charset="-122"/>
              </a:rPr>
              <a:t>比特币网络一年能源消耗量相当于哥伦比亚一年用电量</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标题 1"/>
          <p:cNvSpPr>
            <a:spLocks noGrp="1"/>
          </p:cNvSpPr>
          <p:nvPr>
            <p:ph type="title"/>
          </p:nvPr>
        </p:nvSpPr>
        <p:spPr>
          <a:xfrm>
            <a:off x="396875" y="228600"/>
            <a:ext cx="8280400" cy="533400"/>
          </a:xfrm>
        </p:spPr>
        <p:txBody>
          <a:bodyPr/>
          <a:lstStyle/>
          <a:p>
            <a:r>
              <a:rPr lang="zh-CN" altLang="en-US" dirty="0"/>
              <a:t>区块链共识面临的挑战（</a:t>
            </a:r>
            <a:r>
              <a:rPr lang="en-US" altLang="zh-CN" dirty="0"/>
              <a:t>cont.</a:t>
            </a:r>
            <a:r>
              <a:rPr lang="zh-CN" altLang="en-US" dirty="0"/>
              <a:t>）</a:t>
            </a:r>
          </a:p>
        </p:txBody>
      </p:sp>
      <p:sp>
        <p:nvSpPr>
          <p:cNvPr id="191491" name="矩形 2"/>
          <p:cNvSpPr>
            <a:spLocks noChangeArrowheads="1"/>
          </p:cNvSpPr>
          <p:nvPr/>
        </p:nvSpPr>
        <p:spPr bwMode="auto">
          <a:xfrm>
            <a:off x="536575" y="1230313"/>
            <a:ext cx="1397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ct val="10000"/>
              </a:spcBef>
              <a:spcAft>
                <a:spcPts val="400"/>
              </a:spcAft>
              <a:buClr>
                <a:srgbClr val="0C7B9C"/>
              </a:buClr>
              <a:buSzPct val="75000"/>
              <a:buFont typeface="Monotype Sorts" pitchFamily="2" charset="2"/>
              <a:buChar char="l"/>
              <a:defRPr sz="2800">
                <a:solidFill>
                  <a:schemeClr val="tx1"/>
                </a:solidFill>
                <a:latin typeface="Franklin Gothic Book" charset="0"/>
              </a:defRPr>
            </a:lvl1pPr>
            <a:lvl2pPr marL="742950" indent="-285750">
              <a:spcBef>
                <a:spcPct val="10000"/>
              </a:spcBef>
              <a:spcAft>
                <a:spcPts val="400"/>
              </a:spcAft>
              <a:buClr>
                <a:srgbClr val="0C7B9C"/>
              </a:buClr>
              <a:buSzPct val="100000"/>
              <a:buFont typeface="Arial" panose="020B0604020202090204" pitchFamily="34" charset="0"/>
              <a:buChar char="–"/>
              <a:defRPr sz="2400">
                <a:solidFill>
                  <a:schemeClr val="tx1"/>
                </a:solidFill>
                <a:latin typeface="Franklin Gothic Book"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Franklin Gothic Book"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lnSpc>
                <a:spcPct val="200000"/>
              </a:lnSpc>
              <a:spcBef>
                <a:spcPct val="0"/>
              </a:spcBef>
              <a:spcAft>
                <a:spcPct val="0"/>
              </a:spcAft>
              <a:buClrTx/>
              <a:buSzTx/>
              <a:buFont typeface="Arial" panose="020B0604020202090204" pitchFamily="34" charset="0"/>
              <a:buChar char="•"/>
            </a:pPr>
            <a:r>
              <a:rPr lang="zh-CN" altLang="en-US" sz="1800" b="1">
                <a:solidFill>
                  <a:srgbClr val="2C2F34"/>
                </a:solidFill>
                <a:latin typeface="微软雅黑" panose="020B0503020204020204" pitchFamily="34" charset="-122"/>
                <a:ea typeface="微软雅黑" panose="020B0503020204020204" pitchFamily="34" charset="-122"/>
              </a:rPr>
              <a:t>挖矿能耗</a:t>
            </a:r>
            <a:endParaRPr lang="en-US" altLang="zh-CN" sz="1800" b="1">
              <a:solidFill>
                <a:srgbClr val="2C2F34"/>
              </a:solidFill>
              <a:latin typeface="微软雅黑" panose="020B0503020204020204" pitchFamily="34" charset="-122"/>
              <a:ea typeface="微软雅黑" panose="020B0503020204020204" pitchFamily="34" charset="-122"/>
            </a:endParaRPr>
          </a:p>
          <a:p>
            <a:pPr eaLnBrk="1" hangingPunct="1">
              <a:lnSpc>
                <a:spcPct val="200000"/>
              </a:lnSpc>
              <a:spcBef>
                <a:spcPct val="0"/>
              </a:spcBef>
              <a:spcAft>
                <a:spcPct val="0"/>
              </a:spcAft>
              <a:buClrTx/>
              <a:buSzTx/>
              <a:buFont typeface="Arial" panose="020B0604020202090204" pitchFamily="34" charset="0"/>
              <a:buChar char="•"/>
            </a:pPr>
            <a:r>
              <a:rPr lang="zh-CN" altLang="en-US" sz="1800" b="1">
                <a:solidFill>
                  <a:srgbClr val="FF0000"/>
                </a:solidFill>
                <a:latin typeface="微软雅黑" panose="020B0503020204020204" pitchFamily="34" charset="-122"/>
                <a:ea typeface="微软雅黑" panose="020B0503020204020204" pitchFamily="34" charset="-122"/>
              </a:rPr>
              <a:t>可拓展性</a:t>
            </a:r>
            <a:endParaRPr lang="en-US" altLang="zh-CN" sz="1800" b="1">
              <a:solidFill>
                <a:srgbClr val="FF0000"/>
              </a:solidFill>
              <a:latin typeface="微软雅黑" panose="020B0503020204020204" pitchFamily="34" charset="-122"/>
              <a:ea typeface="微软雅黑" panose="020B0503020204020204" pitchFamily="34" charset="-122"/>
            </a:endParaRPr>
          </a:p>
          <a:p>
            <a:pPr eaLnBrk="1" hangingPunct="1">
              <a:lnSpc>
                <a:spcPct val="200000"/>
              </a:lnSpc>
              <a:spcBef>
                <a:spcPct val="0"/>
              </a:spcBef>
              <a:spcAft>
                <a:spcPct val="0"/>
              </a:spcAft>
              <a:buClrTx/>
              <a:buSzTx/>
              <a:buFont typeface="Arial" panose="020B0604020202090204" pitchFamily="34" charset="0"/>
              <a:buChar char="•"/>
            </a:pPr>
            <a:r>
              <a:rPr lang="zh-CN" altLang="en-US" sz="1800" b="1">
                <a:solidFill>
                  <a:srgbClr val="2C2F34"/>
                </a:solidFill>
                <a:latin typeface="微软雅黑" panose="020B0503020204020204" pitchFamily="34" charset="-122"/>
                <a:ea typeface="微软雅黑" panose="020B0503020204020204" pitchFamily="34" charset="-122"/>
              </a:rPr>
              <a:t>安全性</a:t>
            </a:r>
            <a:endParaRPr lang="en-US" altLang="zh-CN" sz="1800" b="1">
              <a:solidFill>
                <a:srgbClr val="2C2F34"/>
              </a:solidFill>
              <a:latin typeface="微软雅黑" panose="020B0503020204020204" pitchFamily="34" charset="-122"/>
              <a:ea typeface="微软雅黑" panose="020B0503020204020204" pitchFamily="34" charset="-122"/>
            </a:endParaRPr>
          </a:p>
          <a:p>
            <a:pPr eaLnBrk="1" hangingPunct="1">
              <a:lnSpc>
                <a:spcPct val="200000"/>
              </a:lnSpc>
              <a:spcBef>
                <a:spcPct val="0"/>
              </a:spcBef>
              <a:spcAft>
                <a:spcPct val="0"/>
              </a:spcAft>
              <a:buClrTx/>
              <a:buSzTx/>
              <a:buFont typeface="Arial" panose="020B0604020202090204" pitchFamily="34" charset="0"/>
              <a:buChar char="•"/>
            </a:pPr>
            <a:r>
              <a:rPr lang="zh-CN" altLang="en-US" sz="1800" b="1">
                <a:solidFill>
                  <a:srgbClr val="2C2F34"/>
                </a:solidFill>
                <a:latin typeface="微软雅黑" panose="020B0503020204020204" pitchFamily="34" charset="-122"/>
                <a:ea typeface="微软雅黑" panose="020B0503020204020204" pitchFamily="34" charset="-122"/>
              </a:rPr>
              <a:t>隐私保护</a:t>
            </a:r>
            <a:endParaRPr lang="zh-CN" altLang="en-US" sz="1800">
              <a:solidFill>
                <a:srgbClr val="2C2F34"/>
              </a:solidFill>
              <a:latin typeface="微软雅黑" panose="020B0503020204020204" pitchFamily="34" charset="-122"/>
              <a:ea typeface="微软雅黑" panose="020B0503020204020204" pitchFamily="34" charset="-122"/>
            </a:endParaRPr>
          </a:p>
        </p:txBody>
      </p:sp>
      <p:sp>
        <p:nvSpPr>
          <p:cNvPr id="191492" name="矩形 4"/>
          <p:cNvSpPr>
            <a:spLocks noChangeArrowheads="1"/>
          </p:cNvSpPr>
          <p:nvPr/>
        </p:nvSpPr>
        <p:spPr bwMode="auto">
          <a:xfrm>
            <a:off x="2876550" y="1171575"/>
            <a:ext cx="5800725" cy="147796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Franklin Gothic Book" charset="0"/>
              </a:defRPr>
            </a:lvl1pPr>
            <a:lvl2pPr marL="742950" indent="-285750">
              <a:spcBef>
                <a:spcPct val="10000"/>
              </a:spcBef>
              <a:spcAft>
                <a:spcPts val="400"/>
              </a:spcAft>
              <a:buClr>
                <a:srgbClr val="0C7B9C"/>
              </a:buClr>
              <a:buSzPct val="100000"/>
              <a:buFont typeface="Arial" panose="020B0604020202090204" pitchFamily="34" charset="0"/>
              <a:buChar char="–"/>
              <a:defRPr sz="2400">
                <a:solidFill>
                  <a:schemeClr val="tx1"/>
                </a:solidFill>
                <a:latin typeface="Franklin Gothic Book"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Franklin Gothic Book"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spcBef>
                <a:spcPct val="0"/>
              </a:spcBef>
              <a:spcAft>
                <a:spcPct val="0"/>
              </a:spcAft>
              <a:buClrTx/>
              <a:buSzTx/>
              <a:buFontTx/>
              <a:buNone/>
            </a:pPr>
            <a:r>
              <a:rPr lang="zh-CN" altLang="en-US" sz="1800">
                <a:solidFill>
                  <a:srgbClr val="2C2F34"/>
                </a:solidFill>
                <a:latin typeface="微软雅黑" panose="020B0503020204020204" pitchFamily="34" charset="-122"/>
                <a:ea typeface="微软雅黑" panose="020B0503020204020204" pitchFamily="34" charset="-122"/>
              </a:rPr>
              <a:t>区块链的吞吐率以每秒完成交易数目</a:t>
            </a:r>
            <a:r>
              <a:rPr lang="en-US" altLang="zh-CN" sz="1800">
                <a:solidFill>
                  <a:srgbClr val="2C2F34"/>
                </a:solidFill>
                <a:latin typeface="微软雅黑" panose="020B0503020204020204" pitchFamily="34" charset="-122"/>
                <a:ea typeface="微软雅黑" panose="020B0503020204020204" pitchFamily="34" charset="-122"/>
              </a:rPr>
              <a:t>Transactions Per Second</a:t>
            </a:r>
            <a:r>
              <a:rPr lang="zh-CN" altLang="en-US" sz="1800">
                <a:solidFill>
                  <a:srgbClr val="2C2F34"/>
                </a:solidFill>
                <a:latin typeface="微软雅黑" panose="020B0503020204020204" pitchFamily="34" charset="-122"/>
                <a:ea typeface="微软雅黑" panose="020B0503020204020204" pitchFamily="34" charset="-122"/>
              </a:rPr>
              <a:t>（</a:t>
            </a:r>
            <a:r>
              <a:rPr lang="en-US" altLang="zh-CN" sz="1800">
                <a:solidFill>
                  <a:srgbClr val="2C2F34"/>
                </a:solidFill>
                <a:latin typeface="微软雅黑" panose="020B0503020204020204" pitchFamily="34" charset="-122"/>
                <a:ea typeface="微软雅黑" panose="020B0503020204020204" pitchFamily="34" charset="-122"/>
              </a:rPr>
              <a:t>TPS</a:t>
            </a:r>
            <a:r>
              <a:rPr lang="zh-CN" altLang="en-US" sz="1800">
                <a:solidFill>
                  <a:srgbClr val="2C2F34"/>
                </a:solidFill>
                <a:latin typeface="微软雅黑" panose="020B0503020204020204" pitchFamily="34" charset="-122"/>
                <a:ea typeface="微软雅黑" panose="020B0503020204020204" pitchFamily="34" charset="-122"/>
              </a:rPr>
              <a:t>）表征。比特币的吞吐率为</a:t>
            </a:r>
            <a:r>
              <a:rPr lang="en-US" altLang="zh-CN" sz="1800">
                <a:solidFill>
                  <a:srgbClr val="2C2F34"/>
                </a:solidFill>
                <a:latin typeface="微软雅黑" panose="020B0503020204020204" pitchFamily="34" charset="-122"/>
                <a:ea typeface="微软雅黑" panose="020B0503020204020204" pitchFamily="34" charset="-122"/>
              </a:rPr>
              <a:t>3.3~7TPS</a:t>
            </a:r>
            <a:r>
              <a:rPr lang="zh-CN" altLang="en-US" sz="1800">
                <a:solidFill>
                  <a:srgbClr val="2C2F34"/>
                </a:solidFill>
                <a:latin typeface="微软雅黑" panose="020B0503020204020204" pitchFamily="34" charset="-122"/>
                <a:ea typeface="微软雅黑" panose="020B0503020204020204" pitchFamily="34" charset="-122"/>
              </a:rPr>
              <a:t>，以太坊略高，但也只有</a:t>
            </a:r>
            <a:r>
              <a:rPr lang="en-US" altLang="zh-CN" sz="1800">
                <a:solidFill>
                  <a:srgbClr val="2C2F34"/>
                </a:solidFill>
                <a:latin typeface="微软雅黑" panose="020B0503020204020204" pitchFamily="34" charset="-122"/>
                <a:ea typeface="微软雅黑" panose="020B0503020204020204" pitchFamily="34" charset="-122"/>
              </a:rPr>
              <a:t>30TPS</a:t>
            </a:r>
            <a:r>
              <a:rPr lang="zh-CN" altLang="en-US" sz="1800">
                <a:solidFill>
                  <a:srgbClr val="2C2F34"/>
                </a:solidFill>
                <a:latin typeface="微软雅黑" panose="020B0503020204020204" pitchFamily="34" charset="-122"/>
                <a:ea typeface="微软雅黑" panose="020B0503020204020204" pitchFamily="34" charset="-122"/>
              </a:rPr>
              <a:t>左右。对比而言，使用中心化方式验证交易的</a:t>
            </a:r>
            <a:r>
              <a:rPr lang="en-US" altLang="zh-CN" sz="1800">
                <a:solidFill>
                  <a:srgbClr val="2C2F34"/>
                </a:solidFill>
                <a:latin typeface="微软雅黑" panose="020B0503020204020204" pitchFamily="34" charset="-122"/>
                <a:ea typeface="微软雅黑" panose="020B0503020204020204" pitchFamily="34" charset="-122"/>
              </a:rPr>
              <a:t>VISA</a:t>
            </a:r>
            <a:r>
              <a:rPr lang="zh-CN" altLang="en-US" sz="1800">
                <a:solidFill>
                  <a:srgbClr val="2C2F34"/>
                </a:solidFill>
                <a:latin typeface="微软雅黑" panose="020B0503020204020204" pitchFamily="34" charset="-122"/>
                <a:ea typeface="微软雅黑" panose="020B0503020204020204" pitchFamily="34" charset="-122"/>
              </a:rPr>
              <a:t>信用卡的持续吞吐率能够达到</a:t>
            </a:r>
            <a:r>
              <a:rPr lang="en-US" altLang="zh-CN" sz="1800">
                <a:solidFill>
                  <a:srgbClr val="2C2F34"/>
                </a:solidFill>
                <a:latin typeface="微软雅黑" panose="020B0503020204020204" pitchFamily="34" charset="-122"/>
                <a:ea typeface="微软雅黑" panose="020B0503020204020204" pitchFamily="34" charset="-122"/>
              </a:rPr>
              <a:t>1700TPS</a:t>
            </a:r>
            <a:r>
              <a:rPr lang="zh-CN" altLang="en-US" sz="1800">
                <a:solidFill>
                  <a:srgbClr val="2C2F34"/>
                </a:solidFill>
                <a:latin typeface="微软雅黑" panose="020B0503020204020204" pitchFamily="34" charset="-122"/>
                <a:ea typeface="微软雅黑" panose="020B0503020204020204" pitchFamily="34" charset="-122"/>
              </a:rPr>
              <a:t>以上（</a:t>
            </a:r>
            <a:r>
              <a:rPr lang="en-US" altLang="zh-CN" sz="1800">
                <a:solidFill>
                  <a:srgbClr val="2C2F34"/>
                </a:solidFill>
                <a:latin typeface="微软雅黑" panose="020B0503020204020204" pitchFamily="34" charset="-122"/>
                <a:ea typeface="微软雅黑" panose="020B0503020204020204" pitchFamily="34" charset="-122"/>
              </a:rPr>
              <a:t>VISA</a:t>
            </a:r>
            <a:r>
              <a:rPr lang="zh-CN" altLang="en-US" sz="1800">
                <a:solidFill>
                  <a:srgbClr val="2C2F34"/>
                </a:solidFill>
                <a:latin typeface="微软雅黑" panose="020B0503020204020204" pitchFamily="34" charset="-122"/>
                <a:ea typeface="微软雅黑" panose="020B0503020204020204" pitchFamily="34" charset="-122"/>
              </a:rPr>
              <a:t>官网宣称峰值可达</a:t>
            </a:r>
            <a:r>
              <a:rPr lang="en-US" altLang="zh-CN" sz="1800">
                <a:solidFill>
                  <a:srgbClr val="2C2F34"/>
                </a:solidFill>
                <a:latin typeface="微软雅黑" panose="020B0503020204020204" pitchFamily="34" charset="-122"/>
                <a:ea typeface="微软雅黑" panose="020B0503020204020204" pitchFamily="34" charset="-122"/>
              </a:rPr>
              <a:t>65000TPS</a:t>
            </a:r>
            <a:r>
              <a:rPr lang="zh-CN" altLang="en-US" sz="1800">
                <a:solidFill>
                  <a:srgbClr val="2C2F34"/>
                </a:solidFill>
                <a:latin typeface="微软雅黑" panose="020B0503020204020204" pitchFamily="34" charset="-122"/>
                <a:ea typeface="微软雅黑" panose="020B0503020204020204" pitchFamily="34" charset="-122"/>
              </a:rPr>
              <a:t>）。</a:t>
            </a:r>
            <a:endParaRPr lang="zh-CN" altLang="en-US" sz="1800">
              <a:solidFill>
                <a:srgbClr val="000000"/>
              </a:solidFill>
              <a:latin typeface="微软雅黑" panose="020B0503020204020204" pitchFamily="34" charset="-122"/>
              <a:ea typeface="微软雅黑" panose="020B0503020204020204" pitchFamily="34" charset="-122"/>
            </a:endParaRPr>
          </a:p>
        </p:txBody>
      </p:sp>
      <p:pic>
        <p:nvPicPr>
          <p:cNvPr id="191493" name="Picture 2" descr="ãblockchain tpsãçåçæå°çµæ"/>
          <p:cNvPicPr>
            <a:picLocks noChangeAspect="1" noChangeArrowheads="1"/>
          </p:cNvPicPr>
          <p:nvPr/>
        </p:nvPicPr>
        <p:blipFill>
          <a:blip r:embed="rId2">
            <a:extLst>
              <a:ext uri="{28A0092B-C50C-407E-A947-70E740481C1C}">
                <a14:useLocalDpi xmlns:a14="http://schemas.microsoft.com/office/drawing/2010/main" val="0"/>
              </a:ext>
            </a:extLst>
          </a:blip>
          <a:srcRect t="19331" r="2405" b="5183"/>
          <a:stretch>
            <a:fillRect/>
          </a:stretch>
        </p:blipFill>
        <p:spPr bwMode="auto">
          <a:xfrm>
            <a:off x="2105025" y="2873375"/>
            <a:ext cx="7038975"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标题 1"/>
          <p:cNvSpPr>
            <a:spLocks noGrp="1"/>
          </p:cNvSpPr>
          <p:nvPr>
            <p:ph type="title"/>
          </p:nvPr>
        </p:nvSpPr>
        <p:spPr>
          <a:xfrm>
            <a:off x="396875" y="228600"/>
            <a:ext cx="8280400" cy="533400"/>
          </a:xfrm>
        </p:spPr>
        <p:txBody>
          <a:bodyPr/>
          <a:lstStyle/>
          <a:p>
            <a:r>
              <a:rPr lang="zh-CN" altLang="en-US" dirty="0"/>
              <a:t>区块链共识面临的挑战（</a:t>
            </a:r>
            <a:r>
              <a:rPr lang="en-US" altLang="zh-CN" dirty="0"/>
              <a:t>cont.</a:t>
            </a:r>
            <a:r>
              <a:rPr lang="zh-CN" altLang="en-US" dirty="0"/>
              <a:t>）</a:t>
            </a:r>
          </a:p>
        </p:txBody>
      </p:sp>
      <p:sp>
        <p:nvSpPr>
          <p:cNvPr id="192515" name="矩形 2"/>
          <p:cNvSpPr>
            <a:spLocks noChangeArrowheads="1"/>
          </p:cNvSpPr>
          <p:nvPr/>
        </p:nvSpPr>
        <p:spPr bwMode="auto">
          <a:xfrm>
            <a:off x="536575" y="1230313"/>
            <a:ext cx="1397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ct val="10000"/>
              </a:spcBef>
              <a:spcAft>
                <a:spcPts val="400"/>
              </a:spcAft>
              <a:buClr>
                <a:srgbClr val="0C7B9C"/>
              </a:buClr>
              <a:buSzPct val="75000"/>
              <a:buFont typeface="Monotype Sorts" pitchFamily="2" charset="2"/>
              <a:buChar char="l"/>
              <a:defRPr sz="2800">
                <a:solidFill>
                  <a:schemeClr val="tx1"/>
                </a:solidFill>
                <a:latin typeface="Franklin Gothic Book" charset="0"/>
              </a:defRPr>
            </a:lvl1pPr>
            <a:lvl2pPr marL="742950" indent="-285750">
              <a:spcBef>
                <a:spcPct val="10000"/>
              </a:spcBef>
              <a:spcAft>
                <a:spcPts val="400"/>
              </a:spcAft>
              <a:buClr>
                <a:srgbClr val="0C7B9C"/>
              </a:buClr>
              <a:buSzPct val="100000"/>
              <a:buFont typeface="Arial" panose="020B0604020202090204" pitchFamily="34" charset="0"/>
              <a:buChar char="–"/>
              <a:defRPr sz="2400">
                <a:solidFill>
                  <a:schemeClr val="tx1"/>
                </a:solidFill>
                <a:latin typeface="Franklin Gothic Book"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Franklin Gothic Book"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lnSpc>
                <a:spcPct val="200000"/>
              </a:lnSpc>
              <a:spcBef>
                <a:spcPct val="0"/>
              </a:spcBef>
              <a:spcAft>
                <a:spcPct val="0"/>
              </a:spcAft>
              <a:buClrTx/>
              <a:buSzTx/>
              <a:buFont typeface="Arial" panose="020B0604020202090204" pitchFamily="34" charset="0"/>
              <a:buChar char="•"/>
            </a:pPr>
            <a:r>
              <a:rPr lang="zh-CN" altLang="en-US" sz="1800" b="1">
                <a:solidFill>
                  <a:srgbClr val="2C2F34"/>
                </a:solidFill>
                <a:latin typeface="微软雅黑" panose="020B0503020204020204" pitchFamily="34" charset="-122"/>
                <a:ea typeface="微软雅黑" panose="020B0503020204020204" pitchFamily="34" charset="-122"/>
              </a:rPr>
              <a:t>挖矿能耗</a:t>
            </a:r>
            <a:endParaRPr lang="en-US" altLang="zh-CN" sz="1800" b="1">
              <a:solidFill>
                <a:srgbClr val="2C2F34"/>
              </a:solidFill>
              <a:latin typeface="微软雅黑" panose="020B0503020204020204" pitchFamily="34" charset="-122"/>
              <a:ea typeface="微软雅黑" panose="020B0503020204020204" pitchFamily="34" charset="-122"/>
            </a:endParaRPr>
          </a:p>
          <a:p>
            <a:pPr eaLnBrk="1" hangingPunct="1">
              <a:lnSpc>
                <a:spcPct val="200000"/>
              </a:lnSpc>
              <a:spcBef>
                <a:spcPct val="0"/>
              </a:spcBef>
              <a:spcAft>
                <a:spcPct val="0"/>
              </a:spcAft>
              <a:buClrTx/>
              <a:buSzTx/>
              <a:buFont typeface="Arial" panose="020B0604020202090204" pitchFamily="34" charset="0"/>
              <a:buChar char="•"/>
            </a:pPr>
            <a:r>
              <a:rPr lang="zh-CN" altLang="en-US" sz="1800" b="1">
                <a:solidFill>
                  <a:srgbClr val="000000"/>
                </a:solidFill>
                <a:latin typeface="微软雅黑" panose="020B0503020204020204" pitchFamily="34" charset="-122"/>
                <a:ea typeface="微软雅黑" panose="020B0503020204020204" pitchFamily="34" charset="-122"/>
              </a:rPr>
              <a:t>可拓展性</a:t>
            </a:r>
            <a:endParaRPr lang="en-US" altLang="zh-CN" sz="1800" b="1">
              <a:solidFill>
                <a:srgbClr val="000000"/>
              </a:solidFill>
              <a:latin typeface="微软雅黑" panose="020B0503020204020204" pitchFamily="34" charset="-122"/>
              <a:ea typeface="微软雅黑" panose="020B0503020204020204" pitchFamily="34" charset="-122"/>
            </a:endParaRPr>
          </a:p>
          <a:p>
            <a:pPr eaLnBrk="1" hangingPunct="1">
              <a:lnSpc>
                <a:spcPct val="200000"/>
              </a:lnSpc>
              <a:spcBef>
                <a:spcPct val="0"/>
              </a:spcBef>
              <a:spcAft>
                <a:spcPct val="0"/>
              </a:spcAft>
              <a:buClrTx/>
              <a:buSzTx/>
              <a:buFont typeface="Arial" panose="020B0604020202090204" pitchFamily="34" charset="0"/>
              <a:buChar char="•"/>
            </a:pPr>
            <a:r>
              <a:rPr lang="zh-CN" altLang="en-US" sz="1800" b="1">
                <a:solidFill>
                  <a:srgbClr val="FF0000"/>
                </a:solidFill>
                <a:latin typeface="微软雅黑" panose="020B0503020204020204" pitchFamily="34" charset="-122"/>
                <a:ea typeface="微软雅黑" panose="020B0503020204020204" pitchFamily="34" charset="-122"/>
              </a:rPr>
              <a:t>安全性</a:t>
            </a:r>
            <a:endParaRPr lang="en-US" altLang="zh-CN" sz="1800" b="1">
              <a:solidFill>
                <a:srgbClr val="FF0000"/>
              </a:solidFill>
              <a:latin typeface="微软雅黑" panose="020B0503020204020204" pitchFamily="34" charset="-122"/>
              <a:ea typeface="微软雅黑" panose="020B0503020204020204" pitchFamily="34" charset="-122"/>
            </a:endParaRPr>
          </a:p>
          <a:p>
            <a:pPr eaLnBrk="1" hangingPunct="1">
              <a:lnSpc>
                <a:spcPct val="200000"/>
              </a:lnSpc>
              <a:spcBef>
                <a:spcPct val="0"/>
              </a:spcBef>
              <a:spcAft>
                <a:spcPct val="0"/>
              </a:spcAft>
              <a:buClrTx/>
              <a:buSzTx/>
              <a:buFont typeface="Arial" panose="020B0604020202090204" pitchFamily="34" charset="0"/>
              <a:buChar char="•"/>
            </a:pPr>
            <a:r>
              <a:rPr lang="zh-CN" altLang="en-US" sz="1800" b="1">
                <a:solidFill>
                  <a:srgbClr val="2C2F34"/>
                </a:solidFill>
                <a:latin typeface="微软雅黑" panose="020B0503020204020204" pitchFamily="34" charset="-122"/>
                <a:ea typeface="微软雅黑" panose="020B0503020204020204" pitchFamily="34" charset="-122"/>
              </a:rPr>
              <a:t>隐私保护</a:t>
            </a:r>
            <a:endParaRPr lang="zh-CN" altLang="en-US" sz="1800">
              <a:solidFill>
                <a:srgbClr val="2C2F34"/>
              </a:solidFill>
              <a:latin typeface="微软雅黑" panose="020B0503020204020204" pitchFamily="34" charset="-122"/>
              <a:ea typeface="微软雅黑" panose="020B0503020204020204" pitchFamily="34" charset="-122"/>
            </a:endParaRPr>
          </a:p>
        </p:txBody>
      </p:sp>
      <p:sp>
        <p:nvSpPr>
          <p:cNvPr id="192516" name="矩形 4"/>
          <p:cNvSpPr>
            <a:spLocks noChangeArrowheads="1"/>
          </p:cNvSpPr>
          <p:nvPr/>
        </p:nvSpPr>
        <p:spPr bwMode="auto">
          <a:xfrm>
            <a:off x="2876550" y="1171575"/>
            <a:ext cx="5800725" cy="23082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Franklin Gothic Book" charset="0"/>
              </a:defRPr>
            </a:lvl1pPr>
            <a:lvl2pPr marL="742950" indent="-285750">
              <a:spcBef>
                <a:spcPct val="10000"/>
              </a:spcBef>
              <a:spcAft>
                <a:spcPts val="400"/>
              </a:spcAft>
              <a:buClr>
                <a:srgbClr val="0C7B9C"/>
              </a:buClr>
              <a:buSzPct val="100000"/>
              <a:buFont typeface="Arial" panose="020B0604020202090204" pitchFamily="34" charset="0"/>
              <a:buChar char="–"/>
              <a:defRPr sz="2400">
                <a:solidFill>
                  <a:schemeClr val="tx1"/>
                </a:solidFill>
                <a:latin typeface="Franklin Gothic Book"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Franklin Gothic Book"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spcBef>
                <a:spcPct val="0"/>
              </a:spcBef>
              <a:spcAft>
                <a:spcPct val="0"/>
              </a:spcAft>
              <a:buClrTx/>
              <a:buSzTx/>
              <a:buFontTx/>
              <a:buNone/>
            </a:pPr>
            <a:r>
              <a:rPr lang="zh-CN" altLang="en-US" sz="1800">
                <a:solidFill>
                  <a:srgbClr val="2C2F34"/>
                </a:solidFill>
                <a:latin typeface="微软雅黑" panose="020B0503020204020204" pitchFamily="34" charset="-122"/>
                <a:ea typeface="微软雅黑" panose="020B0503020204020204" pitchFamily="34" charset="-122"/>
              </a:rPr>
              <a:t>区块链采用了去中心化的共识机制，本身的安全性是比较高的。然而，区块链由网络实现，因此其网络协议的各个层次均有可能受到攻击。更为严重的安全隐患来自于</a:t>
            </a:r>
            <a:r>
              <a:rPr lang="zh-CN" altLang="en-US" sz="1800">
                <a:solidFill>
                  <a:srgbClr val="FF0000"/>
                </a:solidFill>
                <a:latin typeface="微软雅黑" panose="020B0503020204020204" pitchFamily="34" charset="-122"/>
                <a:ea typeface="微软雅黑" panose="020B0503020204020204" pitchFamily="34" charset="-122"/>
              </a:rPr>
              <a:t>智能合约</a:t>
            </a:r>
            <a:r>
              <a:rPr lang="zh-CN" altLang="en-US" sz="1800">
                <a:solidFill>
                  <a:srgbClr val="2C2F34"/>
                </a:solidFill>
                <a:latin typeface="微软雅黑" panose="020B0503020204020204" pitchFamily="34" charset="-122"/>
                <a:ea typeface="微软雅黑" panose="020B0503020204020204" pitchFamily="34" charset="-122"/>
              </a:rPr>
              <a:t>。由于智能合约是具有图灵完备性的程序，因此其行为更加复杂，而且代码在分布式网络环境上运行时，潜在风险会大大提升。</a:t>
            </a:r>
            <a:r>
              <a:rPr lang="zh-CN" altLang="en-US" sz="1800">
                <a:solidFill>
                  <a:srgbClr val="FF0000"/>
                </a:solidFill>
                <a:latin typeface="微软雅黑" panose="020B0503020204020204" pitchFamily="34" charset="-122"/>
                <a:ea typeface="微软雅黑" panose="020B0503020204020204" pitchFamily="34" charset="-122"/>
              </a:rPr>
              <a:t>典型案例是以太坊上的众筹项目</a:t>
            </a:r>
            <a:r>
              <a:rPr lang="en-US" altLang="zh-CN" sz="1800">
                <a:solidFill>
                  <a:srgbClr val="FF0000"/>
                </a:solidFill>
                <a:latin typeface="微软雅黑" panose="020B0503020204020204" pitchFamily="34" charset="-122"/>
                <a:ea typeface="微软雅黑" panose="020B0503020204020204" pitchFamily="34" charset="-122"/>
              </a:rPr>
              <a:t>DAO</a:t>
            </a:r>
            <a:r>
              <a:rPr lang="zh-CN" altLang="en-US" sz="1800">
                <a:solidFill>
                  <a:srgbClr val="FF0000"/>
                </a:solidFill>
                <a:latin typeface="微软雅黑" panose="020B0503020204020204" pitchFamily="34" charset="-122"/>
                <a:ea typeface="微软雅黑" panose="020B0503020204020204" pitchFamily="34" charset="-122"/>
              </a:rPr>
              <a:t>，它在</a:t>
            </a:r>
            <a:r>
              <a:rPr lang="en-US" altLang="zh-CN" sz="1800">
                <a:solidFill>
                  <a:srgbClr val="FF0000"/>
                </a:solidFill>
                <a:latin typeface="微软雅黑" panose="020B0503020204020204" pitchFamily="34" charset="-122"/>
                <a:ea typeface="微软雅黑" panose="020B0503020204020204" pitchFamily="34" charset="-122"/>
              </a:rPr>
              <a:t>2017</a:t>
            </a:r>
            <a:r>
              <a:rPr lang="zh-CN" altLang="en-US" sz="1800">
                <a:solidFill>
                  <a:srgbClr val="FF0000"/>
                </a:solidFill>
                <a:latin typeface="微软雅黑" panose="020B0503020204020204" pitchFamily="34" charset="-122"/>
                <a:ea typeface="微软雅黑" panose="020B0503020204020204" pitchFamily="34" charset="-122"/>
              </a:rPr>
              <a:t>年受到重入攻击，被盗走当时价值</a:t>
            </a:r>
            <a:r>
              <a:rPr lang="en-US" altLang="zh-CN" sz="1800">
                <a:solidFill>
                  <a:srgbClr val="FF0000"/>
                </a:solidFill>
                <a:latin typeface="微软雅黑" panose="020B0503020204020204" pitchFamily="34" charset="-122"/>
                <a:ea typeface="微软雅黑" panose="020B0503020204020204" pitchFamily="34" charset="-122"/>
              </a:rPr>
              <a:t>6</a:t>
            </a:r>
            <a:r>
              <a:rPr lang="zh-CN" altLang="en-US" sz="1800">
                <a:solidFill>
                  <a:srgbClr val="FF0000"/>
                </a:solidFill>
                <a:latin typeface="微软雅黑" panose="020B0503020204020204" pitchFamily="34" charset="-122"/>
                <a:ea typeface="微软雅黑" panose="020B0503020204020204" pitchFamily="34" charset="-122"/>
              </a:rPr>
              <a:t>千万美元的以太币。</a:t>
            </a:r>
          </a:p>
        </p:txBody>
      </p:sp>
      <p:pic>
        <p:nvPicPr>
          <p:cNvPr id="192517" name="Picture 2" descr="ãblockchain DAO attackã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5" y="3681413"/>
            <a:ext cx="6499225"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标题 1"/>
          <p:cNvSpPr>
            <a:spLocks noGrp="1"/>
          </p:cNvSpPr>
          <p:nvPr>
            <p:ph type="title"/>
          </p:nvPr>
        </p:nvSpPr>
        <p:spPr>
          <a:xfrm>
            <a:off x="396875" y="228600"/>
            <a:ext cx="8280400" cy="533400"/>
          </a:xfrm>
        </p:spPr>
        <p:txBody>
          <a:bodyPr/>
          <a:lstStyle/>
          <a:p>
            <a:r>
              <a:rPr lang="zh-CN" altLang="en-US" dirty="0"/>
              <a:t>区块链共识面临的挑战（</a:t>
            </a:r>
            <a:r>
              <a:rPr lang="en-US" altLang="zh-CN" dirty="0"/>
              <a:t>cont.</a:t>
            </a:r>
            <a:r>
              <a:rPr lang="zh-CN" altLang="en-US" dirty="0"/>
              <a:t>）</a:t>
            </a:r>
          </a:p>
        </p:txBody>
      </p:sp>
      <p:sp>
        <p:nvSpPr>
          <p:cNvPr id="193539" name="矩形 2"/>
          <p:cNvSpPr>
            <a:spLocks noChangeArrowheads="1"/>
          </p:cNvSpPr>
          <p:nvPr/>
        </p:nvSpPr>
        <p:spPr bwMode="auto">
          <a:xfrm>
            <a:off x="536575" y="1230313"/>
            <a:ext cx="1397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ct val="10000"/>
              </a:spcBef>
              <a:spcAft>
                <a:spcPts val="400"/>
              </a:spcAft>
              <a:buClr>
                <a:srgbClr val="0C7B9C"/>
              </a:buClr>
              <a:buSzPct val="75000"/>
              <a:buFont typeface="Monotype Sorts" pitchFamily="2" charset="2"/>
              <a:buChar char="l"/>
              <a:defRPr sz="2800">
                <a:solidFill>
                  <a:schemeClr val="tx1"/>
                </a:solidFill>
                <a:latin typeface="Franklin Gothic Book" charset="0"/>
              </a:defRPr>
            </a:lvl1pPr>
            <a:lvl2pPr marL="742950" indent="-285750">
              <a:spcBef>
                <a:spcPct val="10000"/>
              </a:spcBef>
              <a:spcAft>
                <a:spcPts val="400"/>
              </a:spcAft>
              <a:buClr>
                <a:srgbClr val="0C7B9C"/>
              </a:buClr>
              <a:buSzPct val="100000"/>
              <a:buFont typeface="Arial" panose="020B0604020202090204" pitchFamily="34" charset="0"/>
              <a:buChar char="–"/>
              <a:defRPr sz="2400">
                <a:solidFill>
                  <a:schemeClr val="tx1"/>
                </a:solidFill>
                <a:latin typeface="Franklin Gothic Book"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Franklin Gothic Book"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lnSpc>
                <a:spcPct val="200000"/>
              </a:lnSpc>
              <a:spcBef>
                <a:spcPct val="0"/>
              </a:spcBef>
              <a:spcAft>
                <a:spcPct val="0"/>
              </a:spcAft>
              <a:buClrTx/>
              <a:buSzTx/>
              <a:buFont typeface="Arial" panose="020B0604020202090204" pitchFamily="34" charset="0"/>
              <a:buChar char="•"/>
            </a:pPr>
            <a:r>
              <a:rPr lang="zh-CN" altLang="en-US" sz="1800" b="1">
                <a:solidFill>
                  <a:srgbClr val="2C2F34"/>
                </a:solidFill>
                <a:latin typeface="微软雅黑" panose="020B0503020204020204" pitchFamily="34" charset="-122"/>
                <a:ea typeface="微软雅黑" panose="020B0503020204020204" pitchFamily="34" charset="-122"/>
              </a:rPr>
              <a:t>挖矿能耗</a:t>
            </a:r>
            <a:endParaRPr lang="en-US" altLang="zh-CN" sz="1800" b="1">
              <a:solidFill>
                <a:srgbClr val="2C2F34"/>
              </a:solidFill>
              <a:latin typeface="微软雅黑" panose="020B0503020204020204" pitchFamily="34" charset="-122"/>
              <a:ea typeface="微软雅黑" panose="020B0503020204020204" pitchFamily="34" charset="-122"/>
            </a:endParaRPr>
          </a:p>
          <a:p>
            <a:pPr eaLnBrk="1" hangingPunct="1">
              <a:lnSpc>
                <a:spcPct val="200000"/>
              </a:lnSpc>
              <a:spcBef>
                <a:spcPct val="0"/>
              </a:spcBef>
              <a:spcAft>
                <a:spcPct val="0"/>
              </a:spcAft>
              <a:buClrTx/>
              <a:buSzTx/>
              <a:buFont typeface="Arial" panose="020B0604020202090204" pitchFamily="34" charset="0"/>
              <a:buChar char="•"/>
            </a:pPr>
            <a:r>
              <a:rPr lang="zh-CN" altLang="en-US" sz="1800" b="1">
                <a:solidFill>
                  <a:srgbClr val="2C2F34"/>
                </a:solidFill>
                <a:latin typeface="微软雅黑" panose="020B0503020204020204" pitchFamily="34" charset="-122"/>
                <a:ea typeface="微软雅黑" panose="020B0503020204020204" pitchFamily="34" charset="-122"/>
              </a:rPr>
              <a:t>可拓展性</a:t>
            </a:r>
            <a:endParaRPr lang="en-US" altLang="zh-CN" sz="1800" b="1">
              <a:solidFill>
                <a:srgbClr val="2C2F34"/>
              </a:solidFill>
              <a:latin typeface="微软雅黑" panose="020B0503020204020204" pitchFamily="34" charset="-122"/>
              <a:ea typeface="微软雅黑" panose="020B0503020204020204" pitchFamily="34" charset="-122"/>
            </a:endParaRPr>
          </a:p>
          <a:p>
            <a:pPr eaLnBrk="1" hangingPunct="1">
              <a:lnSpc>
                <a:spcPct val="200000"/>
              </a:lnSpc>
              <a:spcBef>
                <a:spcPct val="0"/>
              </a:spcBef>
              <a:spcAft>
                <a:spcPct val="0"/>
              </a:spcAft>
              <a:buClrTx/>
              <a:buSzTx/>
              <a:buFont typeface="Arial" panose="020B0604020202090204" pitchFamily="34" charset="0"/>
              <a:buChar char="•"/>
            </a:pPr>
            <a:r>
              <a:rPr lang="zh-CN" altLang="en-US" sz="1800" b="1">
                <a:solidFill>
                  <a:srgbClr val="2C2F34"/>
                </a:solidFill>
                <a:latin typeface="微软雅黑" panose="020B0503020204020204" pitchFamily="34" charset="-122"/>
                <a:ea typeface="微软雅黑" panose="020B0503020204020204" pitchFamily="34" charset="-122"/>
              </a:rPr>
              <a:t>安全性</a:t>
            </a:r>
            <a:endParaRPr lang="en-US" altLang="zh-CN" sz="1800" b="1">
              <a:solidFill>
                <a:srgbClr val="2C2F34"/>
              </a:solidFill>
              <a:latin typeface="微软雅黑" panose="020B0503020204020204" pitchFamily="34" charset="-122"/>
              <a:ea typeface="微软雅黑" panose="020B0503020204020204" pitchFamily="34" charset="-122"/>
            </a:endParaRPr>
          </a:p>
          <a:p>
            <a:pPr eaLnBrk="1" hangingPunct="1">
              <a:lnSpc>
                <a:spcPct val="200000"/>
              </a:lnSpc>
              <a:spcBef>
                <a:spcPct val="0"/>
              </a:spcBef>
              <a:spcAft>
                <a:spcPct val="0"/>
              </a:spcAft>
              <a:buClrTx/>
              <a:buSzTx/>
              <a:buFont typeface="Arial" panose="020B0604020202090204" pitchFamily="34" charset="0"/>
              <a:buChar char="•"/>
            </a:pPr>
            <a:r>
              <a:rPr lang="zh-CN" altLang="en-US" sz="1800" b="1">
                <a:solidFill>
                  <a:srgbClr val="FF0000"/>
                </a:solidFill>
                <a:latin typeface="微软雅黑" panose="020B0503020204020204" pitchFamily="34" charset="-122"/>
                <a:ea typeface="微软雅黑" panose="020B0503020204020204" pitchFamily="34" charset="-122"/>
              </a:rPr>
              <a:t>隐私保护</a:t>
            </a:r>
            <a:endParaRPr lang="zh-CN" altLang="en-US" sz="1800">
              <a:solidFill>
                <a:srgbClr val="FF0000"/>
              </a:solidFill>
              <a:latin typeface="微软雅黑" panose="020B0503020204020204" pitchFamily="34" charset="-122"/>
              <a:ea typeface="微软雅黑" panose="020B0503020204020204" pitchFamily="34" charset="-122"/>
            </a:endParaRPr>
          </a:p>
        </p:txBody>
      </p:sp>
      <p:sp>
        <p:nvSpPr>
          <p:cNvPr id="193540" name="矩形 3"/>
          <p:cNvSpPr>
            <a:spLocks noChangeArrowheads="1"/>
          </p:cNvSpPr>
          <p:nvPr/>
        </p:nvSpPr>
        <p:spPr bwMode="auto">
          <a:xfrm>
            <a:off x="2876550" y="1171575"/>
            <a:ext cx="5800725" cy="147796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Franklin Gothic Book" charset="0"/>
              </a:defRPr>
            </a:lvl1pPr>
            <a:lvl2pPr marL="742950" indent="-285750">
              <a:spcBef>
                <a:spcPct val="10000"/>
              </a:spcBef>
              <a:spcAft>
                <a:spcPts val="400"/>
              </a:spcAft>
              <a:buClr>
                <a:srgbClr val="0C7B9C"/>
              </a:buClr>
              <a:buSzPct val="100000"/>
              <a:buFont typeface="Arial" panose="020B0604020202090204" pitchFamily="34" charset="0"/>
              <a:buChar char="–"/>
              <a:defRPr sz="2400">
                <a:solidFill>
                  <a:schemeClr val="tx1"/>
                </a:solidFill>
                <a:latin typeface="Franklin Gothic Book"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Franklin Gothic Book"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spcBef>
                <a:spcPct val="0"/>
              </a:spcBef>
              <a:spcAft>
                <a:spcPct val="0"/>
              </a:spcAft>
              <a:buClrTx/>
              <a:buSzTx/>
              <a:buFontTx/>
              <a:buNone/>
            </a:pPr>
            <a:r>
              <a:rPr lang="zh-CN" altLang="en-US" sz="1800">
                <a:solidFill>
                  <a:srgbClr val="2C2F34"/>
                </a:solidFill>
                <a:latin typeface="微软雅黑" panose="020B0503020204020204" pitchFamily="34" charset="-122"/>
                <a:ea typeface="微软雅黑" panose="020B0503020204020204" pitchFamily="34" charset="-122"/>
              </a:rPr>
              <a:t>在大数据时代，保护数据隐私的重要性不言而喻。目前区块链公链上的数据大体来说是</a:t>
            </a:r>
            <a:r>
              <a:rPr lang="zh-CN" altLang="en-US" sz="1800">
                <a:solidFill>
                  <a:srgbClr val="FF0000"/>
                </a:solidFill>
                <a:latin typeface="微软雅黑" panose="020B0503020204020204" pitchFamily="34" charset="-122"/>
                <a:ea typeface="微软雅黑" panose="020B0503020204020204" pitchFamily="34" charset="-122"/>
              </a:rPr>
              <a:t>完全开放</a:t>
            </a:r>
            <a:r>
              <a:rPr lang="zh-CN" altLang="en-US" sz="1800">
                <a:solidFill>
                  <a:srgbClr val="2C2F34"/>
                </a:solidFill>
                <a:latin typeface="微软雅黑" panose="020B0503020204020204" pitchFamily="34" charset="-122"/>
                <a:ea typeface="微软雅黑" panose="020B0503020204020204" pitchFamily="34" charset="-122"/>
              </a:rPr>
              <a:t>的。因此，随着区块链应用的不断拓展以及其数据库应用比重的提升，如何在区块链上引入</a:t>
            </a:r>
            <a:r>
              <a:rPr lang="zh-CN" altLang="en-US" sz="1800">
                <a:solidFill>
                  <a:srgbClr val="FF0000"/>
                </a:solidFill>
                <a:latin typeface="微软雅黑" panose="020B0503020204020204" pitchFamily="34" charset="-122"/>
                <a:ea typeface="微软雅黑" panose="020B0503020204020204" pitchFamily="34" charset="-122"/>
              </a:rPr>
              <a:t>完备的隐私保护机制</a:t>
            </a:r>
            <a:r>
              <a:rPr lang="zh-CN" altLang="en-US" sz="1800">
                <a:solidFill>
                  <a:srgbClr val="2C2F34"/>
                </a:solidFill>
                <a:latin typeface="微软雅黑" panose="020B0503020204020204" pitchFamily="34" charset="-122"/>
                <a:ea typeface="微软雅黑" panose="020B0503020204020204" pitchFamily="34" charset="-122"/>
              </a:rPr>
              <a:t>已经成为亟待解决的问题。</a:t>
            </a:r>
            <a:endParaRPr lang="zh-CN" altLang="en-US" sz="1800">
              <a:solidFill>
                <a:srgbClr val="FF0000"/>
              </a:solidFill>
              <a:latin typeface="微软雅黑" panose="020B0503020204020204" pitchFamily="34" charset="-122"/>
              <a:ea typeface="微软雅黑" panose="020B0503020204020204" pitchFamily="34" charset="-122"/>
            </a:endParaRPr>
          </a:p>
        </p:txBody>
      </p:sp>
      <p:pic>
        <p:nvPicPr>
          <p:cNvPr id="193541"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6550" y="3059113"/>
            <a:ext cx="5768975" cy="330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0400" y="2930525"/>
            <a:ext cx="7823200" cy="1131888"/>
          </a:xfrm>
        </p:spPr>
        <p:txBody>
          <a:bodyPr/>
          <a:lstStyle/>
          <a:p>
            <a:pPr marL="0" indent="0" algn="ctr">
              <a:buFont typeface="Monotype Sorts" pitchFamily="2" charset="2"/>
              <a:buNone/>
            </a:pPr>
            <a:r>
              <a:rPr lang="zh-CN" altLang="en-US" sz="3200" b="1">
                <a:effectLst>
                  <a:outerShdw blurRad="38100" dist="38100" dir="2700000" algn="tl">
                    <a:srgbClr val="C0C0C0"/>
                  </a:outerShdw>
                </a:effectLst>
                <a:latin typeface="微软雅黑" panose="020B0503020204020204" pitchFamily="34" charset="-122"/>
                <a:ea typeface="微软雅黑" panose="020B0503020204020204" pitchFamily="34" charset="-122"/>
              </a:rPr>
              <a:t>共识机制的进一步</a:t>
            </a:r>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探索</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标题 1"/>
          <p:cNvSpPr>
            <a:spLocks noGrp="1"/>
          </p:cNvSpPr>
          <p:nvPr>
            <p:ph type="title"/>
          </p:nvPr>
        </p:nvSpPr>
        <p:spPr>
          <a:xfrm>
            <a:off x="411163" y="257175"/>
            <a:ext cx="8280400" cy="533400"/>
          </a:xfrm>
        </p:spPr>
        <p:txBody>
          <a:bodyPr/>
          <a:lstStyle/>
          <a:p>
            <a:r>
              <a:rPr lang="zh-CN" altLang="en-US" dirty="0">
                <a:latin typeface="Arial" panose="020B0604020202090204" pitchFamily="34" charset="0"/>
                <a:ea typeface="Arial" panose="020B0604020202090204" pitchFamily="34" charset="0"/>
                <a:cs typeface="Arial" panose="020B0604020202090204" pitchFamily="34" charset="0"/>
              </a:rPr>
              <a:t>新共识机制的探索：其他</a:t>
            </a:r>
            <a:r>
              <a:rPr lang="en-US" altLang="zh-CN" b="0" dirty="0" err="1">
                <a:latin typeface="Arial" panose="020B0604020202090204" pitchFamily="34" charset="0"/>
                <a:ea typeface="Arial" panose="020B0604020202090204" pitchFamily="34" charset="0"/>
                <a:cs typeface="Arial" panose="020B0604020202090204" pitchFamily="34" charset="0"/>
              </a:rPr>
              <a:t>PoX</a:t>
            </a:r>
            <a:r>
              <a:rPr lang="zh-CN" altLang="en-US" dirty="0">
                <a:latin typeface="Arial" panose="020B0604020202090204" pitchFamily="34" charset="0"/>
                <a:ea typeface="Arial" panose="020B0604020202090204" pitchFamily="34" charset="0"/>
                <a:cs typeface="Arial" panose="020B0604020202090204" pitchFamily="34" charset="0"/>
              </a:rPr>
              <a:t>机制</a:t>
            </a:r>
          </a:p>
        </p:txBody>
      </p:sp>
      <p:sp>
        <p:nvSpPr>
          <p:cNvPr id="3" name="内容占位符 2"/>
          <p:cNvSpPr>
            <a:spLocks noGrp="1"/>
          </p:cNvSpPr>
          <p:nvPr>
            <p:ph idx="1"/>
          </p:nvPr>
        </p:nvSpPr>
        <p:spPr>
          <a:xfrm>
            <a:off x="411163" y="1143000"/>
            <a:ext cx="8280400" cy="5181600"/>
          </a:xfrm>
        </p:spPr>
        <p:txBody>
          <a:bodyPr/>
          <a:lstStyle/>
          <a:p>
            <a:pPr>
              <a:buFont typeface="Wingdings" panose="05000000000000000000" pitchFamily="2" charset="2"/>
              <a:buChar char="v"/>
            </a:pPr>
            <a:r>
              <a:rPr lang="en-US" altLang="zh-CN" sz="2000" b="1" dirty="0">
                <a:latin typeface="微软雅黑" panose="020B0503020204020204" pitchFamily="34" charset="-122"/>
                <a:ea typeface="微软雅黑" panose="020B0503020204020204" pitchFamily="34" charset="-122"/>
              </a:rPr>
              <a:t>Proof-of-Stake </a:t>
            </a:r>
            <a:r>
              <a:rPr lang="zh-CN" altLang="en-US" sz="2000" b="1" dirty="0">
                <a:latin typeface="微软雅黑" panose="020B0503020204020204" pitchFamily="34" charset="-122"/>
                <a:ea typeface="微软雅黑" panose="020B0503020204020204" pitchFamily="34" charset="-122"/>
              </a:rPr>
              <a:t>权益证明 </a:t>
            </a:r>
          </a:p>
          <a:p>
            <a:pPr>
              <a:buFont typeface="Wingdings" panose="05000000000000000000" pitchFamily="2" charset="2"/>
              <a:buChar char="q"/>
            </a:pPr>
            <a:r>
              <a:rPr lang="zh-CN" altLang="en-US" sz="1600" dirty="0">
                <a:latin typeface="微软雅黑" panose="020B0503020204020204" pitchFamily="34" charset="-122"/>
                <a:ea typeface="微软雅黑" panose="020B0503020204020204" pitchFamily="34" charset="-122"/>
              </a:rPr>
              <a:t>最初有Sunny King 在2</a:t>
            </a:r>
            <a:r>
              <a:rPr lang="en-US" altLang="zh-CN" sz="1600" dirty="0">
                <a:latin typeface="微软雅黑" panose="020B0503020204020204" pitchFamily="34" charset="-122"/>
                <a:ea typeface="微软雅黑" panose="020B0503020204020204" pitchFamily="34" charset="-122"/>
              </a:rPr>
              <a:t>01</a:t>
            </a:r>
            <a:r>
              <a:rPr lang="zh-CN" altLang="en-US" sz="1600" dirty="0">
                <a:latin typeface="微软雅黑" panose="020B0503020204020204" pitchFamily="34" charset="-122"/>
                <a:ea typeface="微软雅黑" panose="020B0503020204020204" pitchFamily="34" charset="-122"/>
              </a:rPr>
              <a:t>2年在论文PPCoin: Peer-to-Peer Crypto-Currency with Proof-of-Stake 中提出，这种机制通过计算你持有币数占总币数的百分比，包括你占有币数的时间来决定你获得本次记账权利的概率。</a:t>
            </a:r>
            <a:r>
              <a:rPr lang="zh-CN" altLang="en-US" sz="1600" b="1" dirty="0">
                <a:solidFill>
                  <a:srgbClr val="FF0000"/>
                </a:solidFill>
                <a:latin typeface="微软雅黑" panose="020B0503020204020204" pitchFamily="34" charset="-122"/>
                <a:ea typeface="微软雅黑" panose="020B0503020204020204" pitchFamily="34" charset="-122"/>
                <a:sym typeface="+mn-ea"/>
              </a:rPr>
              <a:t>持有越多，获得记账权力概率越大</a:t>
            </a:r>
            <a:endParaRPr lang="zh-CN" altLang="en-US" dirty="0">
              <a:latin typeface="微软雅黑" panose="020B0503020204020204" pitchFamily="34" charset="-122"/>
              <a:ea typeface="微软雅黑" panose="020B0503020204020204" pitchFamily="34" charset="-122"/>
            </a:endParaRPr>
          </a:p>
          <a:p>
            <a:pPr>
              <a:buFont typeface="Wingdings" panose="05000000000000000000" pitchFamily="2" charset="2"/>
              <a:buChar char="v"/>
            </a:pPr>
            <a:endParaRPr lang="zh-CN" altLang="en-US" dirty="0">
              <a:latin typeface="微软雅黑" panose="020B0503020204020204" pitchFamily="34" charset="-122"/>
              <a:ea typeface="微软雅黑" panose="020B0503020204020204" pitchFamily="34" charset="-122"/>
            </a:endParaRPr>
          </a:p>
          <a:p>
            <a:pPr>
              <a:buFont typeface="Wingdings" panose="05000000000000000000" pitchFamily="2" charset="2"/>
              <a:buChar char="v"/>
            </a:pPr>
            <a:endParaRPr lang="zh-CN" altLang="en-US" dirty="0">
              <a:latin typeface="微软雅黑" panose="020B0503020204020204" pitchFamily="34" charset="-122"/>
              <a:ea typeface="微软雅黑" panose="020B0503020204020204" pitchFamily="34" charset="-122"/>
            </a:endParaRPr>
          </a:p>
          <a:p>
            <a:pPr>
              <a:buFont typeface="Wingdings" panose="05000000000000000000" pitchFamily="2" charset="2"/>
              <a:buChar char="v"/>
            </a:pPr>
            <a:endParaRPr lang="zh-CN" altLang="en-US" dirty="0">
              <a:latin typeface="微软雅黑" panose="020B0503020204020204" pitchFamily="34" charset="-122"/>
              <a:ea typeface="微软雅黑" panose="020B0503020204020204" pitchFamily="34" charset="-122"/>
            </a:endParaRPr>
          </a:p>
          <a:p>
            <a:pPr>
              <a:buFont typeface="Wingdings" panose="05000000000000000000" pitchFamily="2" charset="2"/>
              <a:buChar char="v"/>
            </a:pP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v"/>
            </a:pPr>
            <a:endParaRPr lang="zh-CN" altLang="en-US"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v"/>
            </a:pPr>
            <a:endParaRPr lang="zh-CN" altLang="en-US"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v"/>
            </a:pPr>
            <a:r>
              <a:rPr lang="zh-CN" altLang="en-US" sz="2000" dirty="0">
                <a:latin typeface="微软雅黑" panose="020B0503020204020204" pitchFamily="34" charset="-122"/>
                <a:ea typeface="微软雅黑" panose="020B0503020204020204" pitchFamily="34" charset="-122"/>
              </a:rPr>
              <a:t>代表币种：如Qtum币，以太坊也部分采用</a:t>
            </a:r>
            <a:r>
              <a:rPr lang="en-US" altLang="zh-CN" sz="2000" dirty="0">
                <a:latin typeface="微软雅黑" panose="020B0503020204020204" pitchFamily="34" charset="-122"/>
                <a:ea typeface="微软雅黑" panose="020B0503020204020204" pitchFamily="34" charset="-122"/>
              </a:rPr>
              <a:t>POS</a:t>
            </a:r>
            <a:r>
              <a:rPr lang="zh-CN" altLang="en-US" sz="2000" dirty="0">
                <a:latin typeface="微软雅黑" panose="020B0503020204020204" pitchFamily="34" charset="-122"/>
                <a:ea typeface="微软雅黑" panose="020B0503020204020204" pitchFamily="34" charset="-122"/>
              </a:rPr>
              <a:t>机制</a:t>
            </a:r>
          </a:p>
          <a:p>
            <a:pPr>
              <a:buFont typeface="Wingdings" panose="05000000000000000000" pitchFamily="2" charset="2"/>
              <a:buChar char="v"/>
            </a:pPr>
            <a:r>
              <a:rPr lang="zh-CN" altLang="en-US" sz="2000" dirty="0">
                <a:latin typeface="微软雅黑" panose="020B0503020204020204" pitchFamily="34" charset="-122"/>
                <a:ea typeface="微软雅黑" panose="020B0503020204020204" pitchFamily="34" charset="-122"/>
              </a:rPr>
              <a:t>优点：相比</a:t>
            </a:r>
            <a:r>
              <a:rPr lang="en-US" altLang="zh-CN" sz="2000" dirty="0">
                <a:latin typeface="微软雅黑" panose="020B0503020204020204" pitchFamily="34" charset="-122"/>
                <a:ea typeface="微软雅黑" panose="020B0503020204020204" pitchFamily="34" charset="-122"/>
              </a:rPr>
              <a:t>POW</a:t>
            </a:r>
            <a:r>
              <a:rPr lang="zh-CN" altLang="en-US" sz="2000" dirty="0">
                <a:latin typeface="微软雅黑" panose="020B0503020204020204" pitchFamily="34" charset="-122"/>
                <a:ea typeface="微软雅黑" panose="020B0503020204020204" pitchFamily="34" charset="-122"/>
              </a:rPr>
              <a:t>缩短了达成共识时间；节省能源</a:t>
            </a:r>
          </a:p>
          <a:p>
            <a:pPr>
              <a:buFont typeface="Wingdings" panose="05000000000000000000" pitchFamily="2" charset="2"/>
              <a:buChar char="v"/>
            </a:pPr>
            <a:r>
              <a:rPr lang="zh-CN" altLang="en-US" sz="2000" dirty="0">
                <a:latin typeface="微软雅黑" panose="020B0503020204020204" pitchFamily="34" charset="-122"/>
                <a:ea typeface="微软雅黑" panose="020B0503020204020204" pitchFamily="34" charset="-122"/>
              </a:rPr>
              <a:t>缺点：容易分叉；易中心化（马太效应）</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t="8505" b="53275"/>
          <a:stretch>
            <a:fillRect/>
          </a:stretch>
        </p:blipFill>
        <p:spPr bwMode="auto">
          <a:xfrm>
            <a:off x="1463675" y="2587625"/>
            <a:ext cx="5821363"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500"/>
                                        <p:tgtEl>
                                          <p:spTgt spid="3">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Effect transition="in" filter="fade">
                                      <p:cBhvr>
                                        <p:cTn id="2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标题 1"/>
          <p:cNvSpPr>
            <a:spLocks noGrp="1"/>
          </p:cNvSpPr>
          <p:nvPr>
            <p:ph type="title"/>
          </p:nvPr>
        </p:nvSpPr>
        <p:spPr>
          <a:xfrm>
            <a:off x="411163" y="257175"/>
            <a:ext cx="8280400" cy="533400"/>
          </a:xfrm>
        </p:spPr>
        <p:txBody>
          <a:bodyPr/>
          <a:lstStyle/>
          <a:p>
            <a:r>
              <a:rPr lang="zh-CN" altLang="en-US" dirty="0">
                <a:latin typeface="Arial" panose="020B0604020202090204" pitchFamily="34" charset="0"/>
                <a:ea typeface="Arial" panose="020B0604020202090204" pitchFamily="34" charset="0"/>
                <a:cs typeface="Arial" panose="020B0604020202090204" pitchFamily="34" charset="0"/>
              </a:rPr>
              <a:t>新共识机制的探索：</a:t>
            </a:r>
            <a:r>
              <a:rPr lang="zh-CN" altLang="en-US" b="0" dirty="0">
                <a:latin typeface="Arial" panose="020B0604020202090204" pitchFamily="34" charset="0"/>
                <a:ea typeface="Arial" panose="020B0604020202090204" pitchFamily="34" charset="0"/>
                <a:cs typeface="Arial" panose="020B0604020202090204" pitchFamily="34" charset="0"/>
              </a:rPr>
              <a:t>其他</a:t>
            </a:r>
            <a:r>
              <a:rPr lang="en-US" altLang="zh-CN" b="0" dirty="0" err="1">
                <a:latin typeface="Arial" panose="020B0604020202090204" pitchFamily="34" charset="0"/>
                <a:ea typeface="Arial" panose="020B0604020202090204" pitchFamily="34" charset="0"/>
                <a:cs typeface="Arial" panose="020B0604020202090204" pitchFamily="34" charset="0"/>
              </a:rPr>
              <a:t>PoX</a:t>
            </a:r>
            <a:r>
              <a:rPr lang="zh-CN" altLang="en-US" b="0" dirty="0">
                <a:latin typeface="Arial" panose="020B0604020202090204" pitchFamily="34" charset="0"/>
                <a:ea typeface="Arial" panose="020B0604020202090204" pitchFamily="34" charset="0"/>
                <a:cs typeface="Arial" panose="020B0604020202090204" pitchFamily="34" charset="0"/>
              </a:rPr>
              <a:t>机制</a:t>
            </a:r>
          </a:p>
        </p:txBody>
      </p:sp>
      <p:sp>
        <p:nvSpPr>
          <p:cNvPr id="3" name="内容占位符 2"/>
          <p:cNvSpPr>
            <a:spLocks noGrp="1"/>
          </p:cNvSpPr>
          <p:nvPr>
            <p:ph idx="1"/>
          </p:nvPr>
        </p:nvSpPr>
        <p:spPr>
          <a:xfrm>
            <a:off x="411163" y="1143000"/>
            <a:ext cx="8280400" cy="1149350"/>
          </a:xfrm>
        </p:spPr>
        <p:txBody>
          <a:bodyPr/>
          <a:lstStyle/>
          <a:p>
            <a:pPr>
              <a:buFont typeface="Wingdings" panose="05000000000000000000" pitchFamily="2" charset="2"/>
              <a:buChar char="v"/>
            </a:pPr>
            <a:r>
              <a:rPr lang="en-US" altLang="zh-CN" sz="2000" b="1" dirty="0">
                <a:latin typeface="微软雅黑" panose="020B0503020204020204" pitchFamily="34" charset="-122"/>
                <a:ea typeface="微软雅黑" panose="020B0503020204020204" pitchFamily="34" charset="-122"/>
              </a:rPr>
              <a:t>Delegated Proof-of-Stake </a:t>
            </a:r>
            <a:r>
              <a:rPr lang="zh-CN" altLang="en-US" sz="2000" b="1" dirty="0">
                <a:latin typeface="微软雅黑" panose="020B0503020204020204" pitchFamily="34" charset="-122"/>
                <a:ea typeface="微软雅黑" panose="020B0503020204020204" pitchFamily="34" charset="-122"/>
              </a:rPr>
              <a:t>股份权益证明 </a:t>
            </a:r>
          </a:p>
          <a:p>
            <a:pPr>
              <a:buFont typeface="Wingdings" panose="05000000000000000000" pitchFamily="2" charset="2"/>
              <a:buChar char="q"/>
            </a:pPr>
            <a:r>
              <a:rPr lang="zh-CN" altLang="en-US" sz="1600" dirty="0">
                <a:latin typeface="微软雅黑" panose="020B0503020204020204" pitchFamily="34" charset="-122"/>
                <a:ea typeface="微软雅黑" panose="020B0503020204020204" pitchFamily="34" charset="-122"/>
              </a:rPr>
              <a:t>由BitShares社区首先提出了DPoS机制，与PoS基本相同，主要</a:t>
            </a:r>
            <a:r>
              <a:rPr lang="zh-CN" altLang="en-US" sz="1600" b="1" dirty="0">
                <a:solidFill>
                  <a:srgbClr val="0432FF"/>
                </a:solidFill>
                <a:latin typeface="微软雅黑" panose="020B0503020204020204" pitchFamily="34" charset="-122"/>
                <a:ea typeface="微软雅黑" panose="020B0503020204020204" pitchFamily="34" charset="-122"/>
              </a:rPr>
              <a:t>区别</a:t>
            </a:r>
            <a:r>
              <a:rPr lang="zh-CN" altLang="en-US" sz="1600" dirty="0">
                <a:latin typeface="微软雅黑" panose="020B0503020204020204" pitchFamily="34" charset="-122"/>
                <a:ea typeface="微软雅黑" panose="020B0503020204020204" pitchFamily="34" charset="-122"/>
              </a:rPr>
              <a:t>在于</a:t>
            </a:r>
            <a:r>
              <a:rPr lang="zh-CN" altLang="en-US" sz="1600" dirty="0">
                <a:solidFill>
                  <a:srgbClr val="C00000"/>
                </a:solidFill>
                <a:latin typeface="微软雅黑" panose="020B0503020204020204" pitchFamily="34" charset="-122"/>
                <a:ea typeface="微软雅黑" panose="020B0503020204020204" pitchFamily="34" charset="-122"/>
              </a:rPr>
              <a:t>节点选举若干代理人，由代理人验证和记账</a:t>
            </a:r>
            <a:r>
              <a:rPr lang="zh-CN" altLang="en-US" sz="1600" dirty="0">
                <a:latin typeface="微软雅黑" panose="020B0503020204020204" pitchFamily="34" charset="-122"/>
                <a:ea typeface="微软雅黑" panose="020B0503020204020204" pitchFamily="34" charset="-122"/>
              </a:rPr>
              <a:t>。</a:t>
            </a:r>
          </a:p>
          <a:p>
            <a:pPr>
              <a:buFont typeface="Wingdings" panose="05000000000000000000" pitchFamily="2" charset="2"/>
              <a:buChar char="v"/>
            </a:pPr>
            <a:endParaRPr lang="zh-CN" altLang="en-US" dirty="0">
              <a:latin typeface="微软雅黑" panose="020B0503020204020204" pitchFamily="34" charset="-122"/>
              <a:ea typeface="微软雅黑" panose="020B0503020204020204" pitchFamily="34" charset="-122"/>
            </a:endParaRPr>
          </a:p>
          <a:p>
            <a:pPr>
              <a:buFont typeface="Wingdings" panose="05000000000000000000" pitchFamily="2" charset="2"/>
              <a:buChar char="v"/>
            </a:pPr>
            <a:endParaRPr lang="zh-CN" altLang="en-US" dirty="0">
              <a:latin typeface="微软雅黑" panose="020B0503020204020204" pitchFamily="34" charset="-122"/>
              <a:ea typeface="微软雅黑" panose="020B0503020204020204" pitchFamily="34" charset="-122"/>
            </a:endParaRPr>
          </a:p>
          <a:p>
            <a:pPr>
              <a:buFont typeface="Wingdings" panose="05000000000000000000" pitchFamily="2" charset="2"/>
              <a:buChar char="v"/>
            </a:pPr>
            <a:endParaRPr lang="zh-CN" altLang="en-US" dirty="0">
              <a:latin typeface="微软雅黑" panose="020B0503020204020204" pitchFamily="34" charset="-122"/>
              <a:ea typeface="微软雅黑" panose="020B0503020204020204" pitchFamily="34" charset="-122"/>
            </a:endParaRPr>
          </a:p>
          <a:p>
            <a:pPr>
              <a:buFont typeface="Wingdings" panose="05000000000000000000" pitchFamily="2" charset="2"/>
              <a:buChar char="v"/>
            </a:pPr>
            <a:endParaRPr lang="zh-CN" altLang="en-US" dirty="0">
              <a:latin typeface="微软雅黑" panose="020B0503020204020204" pitchFamily="34" charset="-122"/>
              <a:ea typeface="微软雅黑" panose="020B0503020204020204" pitchFamily="34" charset="-122"/>
            </a:endParaRPr>
          </a:p>
          <a:p>
            <a:pPr>
              <a:buFont typeface="Wingdings" panose="05000000000000000000" pitchFamily="2" charset="2"/>
              <a:buChar char="v"/>
            </a:pPr>
            <a:endParaRPr lang="zh-CN" altLang="en-US" dirty="0">
              <a:latin typeface="微软雅黑" panose="020B0503020204020204" pitchFamily="34" charset="-122"/>
              <a:ea typeface="微软雅黑" panose="020B0503020204020204" pitchFamily="34" charset="-122"/>
            </a:endParaRPr>
          </a:p>
        </p:txBody>
      </p:sp>
      <p:sp>
        <p:nvSpPr>
          <p:cNvPr id="2" name="矩形 1"/>
          <p:cNvSpPr>
            <a:spLocks noChangeArrowheads="1"/>
          </p:cNvSpPr>
          <p:nvPr/>
        </p:nvSpPr>
        <p:spPr bwMode="auto">
          <a:xfrm>
            <a:off x="630238" y="2425700"/>
            <a:ext cx="480237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spcBef>
                <a:spcPct val="0"/>
              </a:spcBef>
              <a:spcAft>
                <a:spcPct val="0"/>
              </a:spcAft>
              <a:buClrTx/>
              <a:buSzTx/>
              <a:buFont typeface="Wingdings" panose="05000000000000000000" pitchFamily="2" charset="2"/>
              <a:buChar char="v"/>
            </a:pPr>
            <a:r>
              <a:rPr lang="zh-CN" altLang="en-US" sz="1800" dirty="0">
                <a:latin typeface="微软雅黑" panose="020B0503020204020204" pitchFamily="34" charset="-122"/>
                <a:ea typeface="微软雅黑" panose="020B0503020204020204" pitchFamily="34" charset="-122"/>
              </a:rPr>
              <a:t>DPoS机制类似于</a:t>
            </a:r>
            <a:r>
              <a:rPr lang="zh-CN" altLang="en-US" sz="1800" dirty="0">
                <a:solidFill>
                  <a:srgbClr val="0432FF"/>
                </a:solidFill>
                <a:latin typeface="微软雅黑" panose="020B0503020204020204" pitchFamily="34" charset="-122"/>
                <a:ea typeface="微软雅黑" panose="020B0503020204020204" pitchFamily="34" charset="-122"/>
              </a:rPr>
              <a:t>股份制公司</a:t>
            </a:r>
            <a:endParaRPr lang="en-US" altLang="zh-CN" sz="1800" dirty="0">
              <a:latin typeface="微软雅黑" panose="020B0503020204020204" pitchFamily="34" charset="-122"/>
              <a:ea typeface="微软雅黑" panose="020B0503020204020204" pitchFamily="34" charset="-122"/>
            </a:endParaRPr>
          </a:p>
          <a:p>
            <a:pPr lvl="1">
              <a:spcBef>
                <a:spcPct val="0"/>
              </a:spcBef>
              <a:spcAft>
                <a:spcPct val="0"/>
              </a:spcAft>
              <a:buClrTx/>
              <a:buSzTx/>
              <a:buFont typeface="Courier New" panose="02070409020205090404" charset="0"/>
              <a:buChar char="o"/>
            </a:pPr>
            <a:r>
              <a:rPr lang="zh-CN" altLang="en-US" sz="1800" dirty="0">
                <a:latin typeface="微软雅黑" panose="020B0503020204020204" pitchFamily="34" charset="-122"/>
                <a:ea typeface="微软雅黑" panose="020B0503020204020204" pitchFamily="34" charset="-122"/>
              </a:rPr>
              <a:t>普通股民进不了董事会，要投票选举代表（受托人）来代替他们做决策。</a:t>
            </a:r>
            <a:endParaRPr lang="en-US" altLang="zh-CN" sz="1800" dirty="0">
              <a:latin typeface="微软雅黑" panose="020B0503020204020204" pitchFamily="34" charset="-122"/>
              <a:ea typeface="微软雅黑" panose="020B0503020204020204" pitchFamily="34" charset="-122"/>
            </a:endParaRPr>
          </a:p>
          <a:p>
            <a:pPr lvl="1">
              <a:spcBef>
                <a:spcPct val="0"/>
              </a:spcBef>
              <a:spcAft>
                <a:spcPct val="0"/>
              </a:spcAft>
              <a:buClrTx/>
              <a:buSzTx/>
              <a:buFont typeface="Courier New" panose="02070409020205090404" charset="0"/>
              <a:buChar char="o"/>
            </a:pPr>
            <a:r>
              <a:rPr lang="zh-CN" altLang="en-US" sz="1800" dirty="0">
                <a:latin typeface="微软雅黑" panose="020B0503020204020204" pitchFamily="34" charset="-122"/>
                <a:ea typeface="微软雅黑" panose="020B0503020204020204" pitchFamily="34" charset="-122"/>
              </a:rPr>
              <a:t>那些握着加密货币的用户可以通过投票的方式随时更换这些代表，如果他们提供的算力不稳定、计算机宕机，或者试图利用手中的权利作恶，那么他们将会立刻被用户们踢出整个系统。</a:t>
            </a:r>
          </a:p>
        </p:txBody>
      </p:sp>
      <p:sp>
        <p:nvSpPr>
          <p:cNvPr id="4" name="矩形 3"/>
          <p:cNvSpPr>
            <a:spLocks noChangeArrowheads="1"/>
          </p:cNvSpPr>
          <p:nvPr/>
        </p:nvSpPr>
        <p:spPr bwMode="auto">
          <a:xfrm>
            <a:off x="411163" y="5241925"/>
            <a:ext cx="70548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spcBef>
                <a:spcPct val="0"/>
              </a:spcBef>
              <a:spcAft>
                <a:spcPct val="0"/>
              </a:spcAft>
              <a:buClrTx/>
              <a:buSzTx/>
              <a:buFont typeface="Wingdings" panose="05000000000000000000" pitchFamily="2" charset="2"/>
              <a:buChar char="v"/>
            </a:pPr>
            <a:r>
              <a:rPr lang="zh-CN" altLang="en-US" sz="1800" dirty="0">
                <a:latin typeface="微软雅黑" panose="020B0503020204020204" pitchFamily="34" charset="-122"/>
                <a:ea typeface="微软雅黑" panose="020B0503020204020204" pitchFamily="34" charset="-122"/>
              </a:rPr>
              <a:t> 代表币种：如比特股(BTS)</a:t>
            </a:r>
          </a:p>
          <a:p>
            <a:pPr>
              <a:spcBef>
                <a:spcPct val="0"/>
              </a:spcBef>
              <a:spcAft>
                <a:spcPct val="0"/>
              </a:spcAft>
              <a:buClrTx/>
              <a:buSzTx/>
              <a:buFont typeface="Wingdings" panose="05000000000000000000" pitchFamily="2" charset="2"/>
              <a:buChar char="v"/>
            </a:pPr>
            <a:r>
              <a:rPr lang="zh-CN" altLang="en-US" sz="1800" dirty="0">
                <a:latin typeface="微软雅黑" panose="020B0503020204020204" pitchFamily="34" charset="-122"/>
                <a:ea typeface="微软雅黑" panose="020B0503020204020204" pitchFamily="34" charset="-122"/>
              </a:rPr>
              <a:t> </a:t>
            </a:r>
            <a:r>
              <a:rPr lang="zh-CN" altLang="en-US" sz="1800" dirty="0">
                <a:solidFill>
                  <a:srgbClr val="0432FF"/>
                </a:solidFill>
                <a:latin typeface="微软雅黑" panose="020B0503020204020204" pitchFamily="34" charset="-122"/>
                <a:ea typeface="微软雅黑" panose="020B0503020204020204" pitchFamily="34" charset="-122"/>
              </a:rPr>
              <a:t>优点</a:t>
            </a:r>
            <a:r>
              <a:rPr lang="zh-CN" altLang="en-US" sz="1800" dirty="0">
                <a:latin typeface="微软雅黑" panose="020B0503020204020204" pitchFamily="34" charset="-122"/>
                <a:ea typeface="微软雅黑" panose="020B0503020204020204" pitchFamily="34" charset="-122"/>
              </a:rPr>
              <a:t>：相比</a:t>
            </a:r>
            <a:r>
              <a:rPr lang="en-US" altLang="zh-CN" sz="1800" dirty="0">
                <a:latin typeface="微软雅黑" panose="020B0503020204020204" pitchFamily="34" charset="-122"/>
                <a:ea typeface="微软雅黑" panose="020B0503020204020204" pitchFamily="34" charset="-122"/>
              </a:rPr>
              <a:t>POS</a:t>
            </a:r>
            <a:r>
              <a:rPr lang="zh-CN" altLang="en-US" sz="1800" dirty="0">
                <a:latin typeface="微软雅黑" panose="020B0503020204020204" pitchFamily="34" charset="-122"/>
                <a:ea typeface="微软雅黑" panose="020B0503020204020204" pitchFamily="34" charset="-122"/>
              </a:rPr>
              <a:t>进一步缩短了达成共识时间；能耗更小</a:t>
            </a:r>
          </a:p>
          <a:p>
            <a:pPr>
              <a:spcBef>
                <a:spcPct val="0"/>
              </a:spcBef>
              <a:spcAft>
                <a:spcPct val="0"/>
              </a:spcAft>
              <a:buClrTx/>
              <a:buSzTx/>
              <a:buFont typeface="Wingdings" panose="05000000000000000000" pitchFamily="2" charset="2"/>
              <a:buChar char="v"/>
            </a:pPr>
            <a:r>
              <a:rPr lang="zh-CN" altLang="en-US" sz="1800" dirty="0">
                <a:latin typeface="微软雅黑" panose="020B0503020204020204" pitchFamily="34" charset="-122"/>
                <a:ea typeface="微软雅黑" panose="020B0503020204020204" pitchFamily="34" charset="-122"/>
              </a:rPr>
              <a:t> </a:t>
            </a:r>
            <a:r>
              <a:rPr lang="zh-CN" altLang="en-US" sz="1800" dirty="0">
                <a:solidFill>
                  <a:srgbClr val="0432FF"/>
                </a:solidFill>
                <a:latin typeface="微软雅黑" panose="020B0503020204020204" pitchFamily="34" charset="-122"/>
                <a:ea typeface="微软雅黑" panose="020B0503020204020204" pitchFamily="34" charset="-122"/>
              </a:rPr>
              <a:t>缺点</a:t>
            </a:r>
            <a:r>
              <a:rPr lang="zh-CN" altLang="en-US" sz="1800" dirty="0">
                <a:latin typeface="微软雅黑" panose="020B0503020204020204" pitchFamily="34" charset="-122"/>
                <a:ea typeface="微软雅黑" panose="020B0503020204020204" pitchFamily="34" charset="-122"/>
              </a:rPr>
              <a:t>：投票的积极性并不高；对坏节点处理不及时</a:t>
            </a:r>
          </a:p>
        </p:txBody>
      </p:sp>
      <p:pic>
        <p:nvPicPr>
          <p:cNvPr id="172038"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1987550"/>
            <a:ext cx="2733675" cy="355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2038"/>
                                        </p:tgtEl>
                                        <p:attrNameLst>
                                          <p:attrName>style.visibility</p:attrName>
                                        </p:attrNameLst>
                                      </p:cBhvr>
                                      <p:to>
                                        <p:strVal val="visible"/>
                                      </p:to>
                                    </p:set>
                                    <p:animEffect transition="in" filter="fade">
                                      <p:cBhvr>
                                        <p:cTn id="19" dur="500"/>
                                        <p:tgtEl>
                                          <p:spTgt spid="17203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2</a:t>
            </a:r>
            <a:r>
              <a:rPr lang="zh-CN" altLang="en-US" dirty="0"/>
              <a:t>次作业</a:t>
            </a:r>
            <a:r>
              <a:rPr lang="en-US" altLang="zh-CN" dirty="0"/>
              <a:t>—— PoW</a:t>
            </a:r>
            <a:r>
              <a:rPr lang="zh-CN" altLang="en-US" dirty="0"/>
              <a:t> 论文阅读</a:t>
            </a:r>
            <a:endParaRPr lang="en-US" dirty="0"/>
          </a:p>
        </p:txBody>
      </p:sp>
      <p:sp>
        <p:nvSpPr>
          <p:cNvPr id="3" name="Content Placeholder 2"/>
          <p:cNvSpPr>
            <a:spLocks noGrp="1"/>
          </p:cNvSpPr>
          <p:nvPr>
            <p:ph idx="1"/>
          </p:nvPr>
        </p:nvSpPr>
        <p:spPr>
          <a:xfrm>
            <a:off x="14724" y="989828"/>
            <a:ext cx="8318500" cy="5181600"/>
          </a:xfrm>
        </p:spPr>
        <p:txBody>
          <a:bodyPr/>
          <a:lstStyle/>
          <a:p>
            <a:pPr lvl="1">
              <a:lnSpc>
                <a:spcPct val="130000"/>
              </a:lnSpc>
            </a:pPr>
            <a:r>
              <a:rPr lang="zh-CN" altLang="en-US" sz="1800" dirty="0">
                <a:solidFill>
                  <a:prstClr val="black"/>
                </a:solidFill>
              </a:rPr>
              <a:t>重点阅读</a:t>
            </a:r>
            <a:r>
              <a:rPr lang="en-US" altLang="zh-CN" sz="1800" dirty="0">
                <a:solidFill>
                  <a:prstClr val="black"/>
                </a:solidFill>
              </a:rPr>
              <a:t>“Monoxide: Scale Out Blockchain with </a:t>
            </a:r>
            <a:r>
              <a:rPr lang="en-US" altLang="zh-CN" sz="1800" dirty="0" err="1">
                <a:solidFill>
                  <a:prstClr val="black"/>
                </a:solidFill>
              </a:rPr>
              <a:t>Asynchronized</a:t>
            </a:r>
            <a:r>
              <a:rPr lang="zh-CN" altLang="en-US" sz="1800" dirty="0">
                <a:solidFill>
                  <a:prstClr val="black"/>
                </a:solidFill>
              </a:rPr>
              <a:t> </a:t>
            </a:r>
            <a:r>
              <a:rPr lang="en-US" altLang="zh-CN" sz="1800" dirty="0">
                <a:solidFill>
                  <a:prstClr val="black"/>
                </a:solidFill>
              </a:rPr>
              <a:t>Consensus Zones”</a:t>
            </a:r>
            <a:r>
              <a:rPr lang="zh-CN" altLang="en-US" sz="1800" dirty="0">
                <a:solidFill>
                  <a:prstClr val="black"/>
                </a:solidFill>
              </a:rPr>
              <a:t>，</a:t>
            </a:r>
            <a:r>
              <a:rPr lang="en-US" altLang="zh-CN" sz="1800" dirty="0">
                <a:solidFill>
                  <a:prstClr val="black"/>
                </a:solidFill>
              </a:rPr>
              <a:t>2019</a:t>
            </a:r>
            <a:r>
              <a:rPr lang="zh-CN" altLang="en-US" sz="1800" dirty="0">
                <a:solidFill>
                  <a:prstClr val="black"/>
                </a:solidFill>
              </a:rPr>
              <a:t>年由计算机网络顶级学术会议 </a:t>
            </a:r>
            <a:r>
              <a:rPr lang="en-US" altLang="zh-CN" sz="1800" dirty="0">
                <a:solidFill>
                  <a:prstClr val="black"/>
                </a:solidFill>
              </a:rPr>
              <a:t>NSDI</a:t>
            </a:r>
            <a:r>
              <a:rPr lang="zh-CN" altLang="en-US" sz="1800" dirty="0">
                <a:solidFill>
                  <a:prstClr val="black"/>
                </a:solidFill>
              </a:rPr>
              <a:t> 所接收</a:t>
            </a:r>
            <a:endParaRPr lang="en-US" altLang="zh-CN" sz="1800" dirty="0">
              <a:solidFill>
                <a:prstClr val="black"/>
              </a:solidFill>
            </a:endParaRPr>
          </a:p>
          <a:p>
            <a:pPr lvl="2">
              <a:lnSpc>
                <a:spcPct val="130000"/>
              </a:lnSpc>
            </a:pPr>
            <a:r>
              <a:rPr lang="zh-CN" altLang="en-US" sz="1000" dirty="0">
                <a:solidFill>
                  <a:prstClr val="black"/>
                </a:solidFill>
              </a:rPr>
              <a:t> 利用分片的思想把区块链划分为多个共识组以提升区块链的可扩展性</a:t>
            </a:r>
            <a:endParaRPr lang="en-US" altLang="zh-CN" sz="1000" dirty="0">
              <a:solidFill>
                <a:prstClr val="black"/>
              </a:solidFill>
            </a:endParaRPr>
          </a:p>
          <a:p>
            <a:pPr lvl="2">
              <a:lnSpc>
                <a:spcPct val="130000"/>
              </a:lnSpc>
            </a:pPr>
            <a:r>
              <a:rPr lang="zh-CN" altLang="en-US" sz="1000" dirty="0">
                <a:solidFill>
                  <a:prstClr val="black"/>
                </a:solidFill>
              </a:rPr>
              <a:t> 单一系统分割成一定程度上独立的</a:t>
            </a:r>
            <a:r>
              <a:rPr lang="en-US" altLang="zh-CN" sz="1000" dirty="0">
                <a:solidFill>
                  <a:prstClr val="black"/>
                </a:solidFill>
              </a:rPr>
              <a:t>N</a:t>
            </a:r>
            <a:r>
              <a:rPr lang="zh-CN" altLang="en-US" sz="1000" dirty="0">
                <a:solidFill>
                  <a:prstClr val="black"/>
                </a:solidFill>
              </a:rPr>
              <a:t>个共识组子系统，以线性地提升整个系统的交易处理速度与吞吐量</a:t>
            </a:r>
            <a:endParaRPr lang="en-US" altLang="zh-CN" sz="1000" dirty="0">
              <a:solidFill>
                <a:prstClr val="black"/>
              </a:solidFill>
            </a:endParaRPr>
          </a:p>
          <a:p>
            <a:pPr lvl="2">
              <a:lnSpc>
                <a:spcPct val="130000"/>
              </a:lnSpc>
            </a:pPr>
            <a:r>
              <a:rPr lang="zh-CN" altLang="en-US" sz="1000" dirty="0">
                <a:solidFill>
                  <a:prstClr val="black"/>
                </a:solidFill>
              </a:rPr>
              <a:t> 交易的吞吐量及</a:t>
            </a:r>
            <a:r>
              <a:rPr lang="en-US" altLang="zh-CN" sz="1000" dirty="0">
                <a:solidFill>
                  <a:prstClr val="black"/>
                </a:solidFill>
              </a:rPr>
              <a:t>TPS</a:t>
            </a:r>
            <a:r>
              <a:rPr lang="zh-CN" altLang="en-US" sz="1000" dirty="0">
                <a:solidFill>
                  <a:prstClr val="black"/>
                </a:solidFill>
              </a:rPr>
              <a:t>约为原来的</a:t>
            </a:r>
            <a:r>
              <a:rPr lang="en-US" altLang="zh-CN" sz="1000" dirty="0">
                <a:solidFill>
                  <a:prstClr val="black"/>
                </a:solidFill>
              </a:rPr>
              <a:t>N</a:t>
            </a:r>
            <a:r>
              <a:rPr lang="zh-CN" altLang="en-US" sz="1000" dirty="0">
                <a:solidFill>
                  <a:prstClr val="black"/>
                </a:solidFill>
              </a:rPr>
              <a:t>倍</a:t>
            </a:r>
            <a:endParaRPr lang="en-US" altLang="zh-CN" sz="1000" dirty="0">
              <a:solidFill>
                <a:prstClr val="black"/>
              </a:solidFill>
            </a:endParaRPr>
          </a:p>
          <a:p>
            <a:pPr lvl="2">
              <a:lnSpc>
                <a:spcPct val="130000"/>
              </a:lnSpc>
            </a:pPr>
            <a:r>
              <a:rPr lang="zh-CN" altLang="en-US" sz="1000" dirty="0">
                <a:solidFill>
                  <a:prstClr val="black"/>
                </a:solidFill>
              </a:rPr>
              <a:t> 在连弩挖矿这种模式下，矿工算力不会稀释到多个共识组上，使得攻击者集中算力去攻击单个共识组也不能获得优势</a:t>
            </a:r>
            <a:endParaRPr lang="en-US" altLang="zh-CN" sz="1000" dirty="0">
              <a:solidFill>
                <a:prstClr val="black"/>
              </a:solidFill>
            </a:endParaRPr>
          </a:p>
          <a:p>
            <a:pPr lvl="1">
              <a:lnSpc>
                <a:spcPct val="130000"/>
              </a:lnSpc>
            </a:pPr>
            <a:r>
              <a:rPr lang="zh-CN" altLang="en-US" sz="1800" dirty="0">
                <a:solidFill>
                  <a:prstClr val="black"/>
                </a:solidFill>
              </a:rPr>
              <a:t>文献</a:t>
            </a:r>
          </a:p>
          <a:p>
            <a:pPr lvl="2">
              <a:lnSpc>
                <a:spcPct val="130000"/>
              </a:lnSpc>
            </a:pPr>
            <a:r>
              <a:rPr lang="en-US" sz="1400" b="0" u="none">
                <a:solidFill>
                  <a:srgbClr val="000000"/>
                </a:solidFill>
                <a:latin typeface="Arial" panose="020B0604020202090204" pitchFamily="34" charset="0"/>
              </a:rPr>
              <a:t>Monoxide: Scale Out Blockchain with Asynchronized Consensus Zones</a:t>
            </a:r>
          </a:p>
          <a:p>
            <a:pPr lvl="2">
              <a:lnSpc>
                <a:spcPct val="130000"/>
              </a:lnSpc>
            </a:pPr>
            <a:r>
              <a:rPr lang="en-US" sz="1400" b="0" u="none">
                <a:solidFill>
                  <a:srgbClr val="000000"/>
                </a:solidFill>
                <a:latin typeface="Arial" panose="020B0604020202090204" pitchFamily="34" charset="0"/>
              </a:rPr>
              <a:t>Majority Is Not Enough Bitcoin: Mining Is Vulnerable</a:t>
            </a:r>
          </a:p>
          <a:p>
            <a:pPr lvl="2">
              <a:lnSpc>
                <a:spcPct val="130000"/>
              </a:lnSpc>
            </a:pPr>
            <a:r>
              <a:rPr lang="en-US" sz="1400" b="0" u="none">
                <a:solidFill>
                  <a:srgbClr val="000000"/>
                </a:solidFill>
                <a:latin typeface="Arial" panose="020B0604020202090204" pitchFamily="34" charset="0"/>
              </a:rPr>
              <a:t>“ Proof-of-Work ” Proves Not to Work; version 0.2</a:t>
            </a:r>
            <a:endParaRPr lang="zh-CN" altLang="en-US" sz="1540" dirty="0">
              <a:solidFill>
                <a:prstClr val="black"/>
              </a:solidFill>
            </a:endParaRPr>
          </a:p>
          <a:p>
            <a:pPr lvl="1">
              <a:lnSpc>
                <a:spcPct val="130000"/>
              </a:lnSpc>
            </a:pPr>
            <a:r>
              <a:rPr lang="zh-CN" altLang="en-US" sz="1800" dirty="0">
                <a:solidFill>
                  <a:prstClr val="black"/>
                </a:solidFill>
              </a:rPr>
              <a:t>总结与思考：</a:t>
            </a:r>
          </a:p>
          <a:p>
            <a:pPr lvl="2">
              <a:lnSpc>
                <a:spcPct val="130000"/>
              </a:lnSpc>
            </a:pPr>
            <a:r>
              <a:rPr lang="zh-CN" sz="1200" b="0" u="none">
                <a:solidFill>
                  <a:srgbClr val="000000"/>
                </a:solidFill>
                <a:latin typeface="Arial" panose="020B0604020202090204" pitchFamily="34" charset="0"/>
              </a:rPr>
              <a:t>比特币设计简单，但是它能顺畅运行，背后有什么原因？</a:t>
            </a:r>
          </a:p>
          <a:p>
            <a:pPr lvl="2">
              <a:lnSpc>
                <a:spcPct val="130000"/>
              </a:lnSpc>
            </a:pPr>
            <a:r>
              <a:rPr lang="en-US" altLang="zh-CN" sz="1200" dirty="0">
                <a:solidFill>
                  <a:prstClr val="black"/>
                </a:solidFill>
              </a:rPr>
              <a:t>Monoxide</a:t>
            </a:r>
            <a:r>
              <a:rPr lang="zh-CN" altLang="en-US" sz="1200" dirty="0">
                <a:solidFill>
                  <a:prstClr val="black"/>
                </a:solidFill>
              </a:rPr>
              <a:t> 提出的共识机制 与 比特币的共识机制有哪些不一样？</a:t>
            </a:r>
          </a:p>
          <a:p>
            <a:pPr lvl="2">
              <a:lnSpc>
                <a:spcPct val="130000"/>
              </a:lnSpc>
            </a:pPr>
            <a:r>
              <a:rPr lang="zh-CN" altLang="en-US" sz="1200" dirty="0">
                <a:solidFill>
                  <a:prstClr val="black"/>
                </a:solidFill>
              </a:rPr>
              <a:t>连弩挖矿机制存在什么样的潜在问题？</a:t>
            </a:r>
            <a:endParaRPr lang="en-US" sz="1200" dirty="0"/>
          </a:p>
          <a:p>
            <a:pPr lvl="1"/>
            <a:r>
              <a:rPr lang="en-US" altLang="zh-CN" sz="1800" dirty="0"/>
              <a:t>Deadline:</a:t>
            </a:r>
            <a:r>
              <a:rPr lang="zh-CN" altLang="en-US" sz="1800" dirty="0"/>
              <a:t> </a:t>
            </a:r>
            <a:r>
              <a:rPr lang="en-US" altLang="zh-CN" sz="1800" dirty="0">
                <a:solidFill>
                  <a:srgbClr val="0432FF"/>
                </a:solidFill>
              </a:rPr>
              <a:t>xxx</a:t>
            </a:r>
            <a:endParaRPr lang="en-US" sz="1800" dirty="0">
              <a:solidFill>
                <a:srgbClr val="0432FF"/>
              </a:solidFill>
            </a:endParaRPr>
          </a:p>
          <a:p>
            <a:pPr lvl="1"/>
            <a:r>
              <a:rPr lang="zh-CN" altLang="en-US" sz="1800" dirty="0">
                <a:solidFill>
                  <a:srgbClr val="0432FF"/>
                </a:solidFill>
              </a:rPr>
              <a:t>提交格式：学号</a:t>
            </a:r>
            <a:r>
              <a:rPr lang="en-US" altLang="zh-CN" sz="1800" dirty="0">
                <a:solidFill>
                  <a:srgbClr val="0432FF"/>
                </a:solidFill>
              </a:rPr>
              <a:t>+</a:t>
            </a:r>
            <a:r>
              <a:rPr lang="zh-CN" altLang="en-US" sz="1800" dirty="0">
                <a:solidFill>
                  <a:srgbClr val="0432FF"/>
                </a:solidFill>
              </a:rPr>
              <a:t>姓名</a:t>
            </a:r>
            <a:r>
              <a:rPr lang="en-US" altLang="zh-CN" sz="1800" dirty="0">
                <a:solidFill>
                  <a:srgbClr val="0432FF"/>
                </a:solidFill>
              </a:rPr>
              <a:t>.PDF</a:t>
            </a:r>
            <a:r>
              <a:rPr lang="zh-CN" altLang="en-US" sz="1800" dirty="0">
                <a:solidFill>
                  <a:srgbClr val="0432FF"/>
                </a:solidFill>
              </a:rPr>
              <a:t> （</a:t>
            </a:r>
            <a:r>
              <a:rPr lang="en-US" altLang="zh-CN" sz="1800" dirty="0">
                <a:solidFill>
                  <a:srgbClr val="0432FF"/>
                </a:solidFill>
              </a:rPr>
              <a:t>PDF</a:t>
            </a:r>
            <a:r>
              <a:rPr lang="zh-CN" altLang="en-US" sz="1800" dirty="0">
                <a:solidFill>
                  <a:srgbClr val="0432FF"/>
                </a:solidFill>
              </a:rPr>
              <a:t>格式）</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加入我们！</a:t>
            </a:r>
            <a:endParaRPr lang="en-US" dirty="0"/>
          </a:p>
        </p:txBody>
      </p:sp>
      <p:sp>
        <p:nvSpPr>
          <p:cNvPr id="3" name="Content Placeholder 2"/>
          <p:cNvSpPr>
            <a:spLocks noGrp="1"/>
          </p:cNvSpPr>
          <p:nvPr>
            <p:ph idx="1"/>
          </p:nvPr>
        </p:nvSpPr>
        <p:spPr/>
        <p:txBody>
          <a:bodyPr/>
          <a:lstStyle/>
          <a:p>
            <a:r>
              <a:rPr lang="en-US" altLang="zh-CN" dirty="0" err="1"/>
              <a:t>InplusLab</a:t>
            </a:r>
            <a:endParaRPr lang="en-US" altLang="zh-CN" dirty="0"/>
          </a:p>
          <a:p>
            <a:pPr lvl="1"/>
            <a:r>
              <a:rPr lang="en-US" altLang="zh-CN" sz="2000" dirty="0"/>
              <a:t>8</a:t>
            </a:r>
            <a:r>
              <a:rPr lang="zh-CN" altLang="en-US" sz="2000" dirty="0"/>
              <a:t>位教授</a:t>
            </a:r>
            <a:r>
              <a:rPr lang="en-US" altLang="zh-CN" sz="2000" dirty="0"/>
              <a:t>/</a:t>
            </a:r>
            <a:r>
              <a:rPr lang="zh-CN" altLang="en-US" sz="2000" dirty="0"/>
              <a:t>副教授导师，研究方向涉及 区块链、人工智能、数据挖掘、分布式学习等等方向</a:t>
            </a:r>
            <a:endParaRPr lang="en-US" altLang="zh-CN" sz="2000" dirty="0"/>
          </a:p>
          <a:p>
            <a:pPr lvl="1"/>
            <a:r>
              <a:rPr lang="zh-CN" altLang="en-US" sz="2000" dirty="0"/>
              <a:t>请随时投简历到邮箱：</a:t>
            </a:r>
            <a:r>
              <a:rPr lang="en-US" sz="2000" dirty="0">
                <a:hlinkClick r:id="rId2"/>
              </a:rPr>
              <a:t>inpluslab@yeah.net</a:t>
            </a:r>
            <a:endParaRPr lang="en-US" sz="2000" dirty="0"/>
          </a:p>
          <a:p>
            <a:endParaRPr lang="en-US" altLang="zh-CN" sz="2000" dirty="0"/>
          </a:p>
        </p:txBody>
      </p:sp>
      <p:pic>
        <p:nvPicPr>
          <p:cNvPr id="4" name="图片 3"/>
          <p:cNvPicPr>
            <a:picLocks noChangeAspect="1"/>
          </p:cNvPicPr>
          <p:nvPr/>
        </p:nvPicPr>
        <p:blipFill>
          <a:blip r:embed="rId3" cstate="print"/>
          <a:stretch>
            <a:fillRect/>
          </a:stretch>
        </p:blipFill>
        <p:spPr>
          <a:xfrm>
            <a:off x="3646600" y="3230487"/>
            <a:ext cx="1474732" cy="1497124"/>
          </a:xfrm>
          <a:prstGeom prst="rect">
            <a:avLst/>
          </a:prstGeom>
        </p:spPr>
      </p:pic>
      <p:sp>
        <p:nvSpPr>
          <p:cNvPr id="5" name="内容占位符 2"/>
          <p:cNvSpPr txBox="1">
            <a:spLocks noChangeArrowheads="1"/>
          </p:cNvSpPr>
          <p:nvPr/>
        </p:nvSpPr>
        <p:spPr bwMode="auto">
          <a:xfrm>
            <a:off x="3077679" y="4838646"/>
            <a:ext cx="2612573" cy="133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charset="0"/>
                <a:ea typeface="宋体" pitchFamily="2" charset="-122"/>
              </a:defRPr>
            </a:lvl1pPr>
            <a:lvl2pPr marL="742950" indent="-285750" eaLnBrk="0" hangingPunct="0">
              <a:defRPr>
                <a:solidFill>
                  <a:schemeClr val="tx1"/>
                </a:solidFill>
                <a:latin typeface="Calibri" panose="020F0502020204030204" charset="0"/>
                <a:ea typeface="宋体" pitchFamily="2" charset="-122"/>
              </a:defRPr>
            </a:lvl2pPr>
            <a:lvl3pPr marL="1143000" indent="-228600" eaLnBrk="0" hangingPunct="0">
              <a:defRPr>
                <a:solidFill>
                  <a:schemeClr val="tx1"/>
                </a:solidFill>
                <a:latin typeface="Calibri" panose="020F0502020204030204" charset="0"/>
                <a:ea typeface="宋体" pitchFamily="2" charset="-122"/>
              </a:defRPr>
            </a:lvl3pPr>
            <a:lvl4pPr marL="1600200" indent="-228600" eaLnBrk="0" hangingPunct="0">
              <a:defRPr>
                <a:solidFill>
                  <a:schemeClr val="tx1"/>
                </a:solidFill>
                <a:latin typeface="Calibri" panose="020F0502020204030204" charset="0"/>
                <a:ea typeface="宋体" pitchFamily="2" charset="-122"/>
              </a:defRPr>
            </a:lvl4pPr>
            <a:lvl5pPr marL="2057400" indent="-228600" eaLnBrk="0" hangingPunct="0">
              <a:defRPr>
                <a:solidFill>
                  <a:schemeClr val="tx1"/>
                </a:solidFill>
                <a:latin typeface="Calibri" panose="020F050202020403020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charset="0"/>
                <a:ea typeface="宋体" pitchFamily="2" charset="-122"/>
              </a:defRPr>
            </a:lvl9pPr>
          </a:lstStyle>
          <a:p>
            <a:pPr marL="0" marR="0" lvl="0" indent="0" algn="ctr" defTabSz="914400" eaLnBrk="0" fontAlgn="base" latinLnBrk="0" hangingPunct="0">
              <a:spcBef>
                <a:spcPct val="20000"/>
              </a:spcBef>
              <a:spcAft>
                <a:spcPct val="0"/>
              </a:spcAft>
              <a:buClrTx/>
              <a:buSzTx/>
              <a:buFontTx/>
              <a:buNone/>
              <a:defRPr/>
            </a:pPr>
            <a:r>
              <a:rPr lang="en-US" altLang="zh-CN" sz="2400" b="1" kern="0" dirty="0" err="1">
                <a:solidFill>
                  <a:srgbClr val="000000"/>
                </a:solidFill>
                <a:latin typeface="微软雅黑" panose="020B0503020204020204" pitchFamily="34" charset="-122"/>
                <a:ea typeface="微软雅黑" panose="020B0503020204020204" pitchFamily="34" charset="-122"/>
              </a:rPr>
              <a:t>InplusLab</a:t>
            </a:r>
            <a:r>
              <a:rPr lang="zh-CN" altLang="en-US" sz="2400" b="1" kern="0" dirty="0">
                <a:solidFill>
                  <a:srgbClr val="000000"/>
                </a:solidFill>
                <a:latin typeface="微软雅黑" panose="020B0503020204020204" pitchFamily="34" charset="-122"/>
                <a:ea typeface="微软雅黑" panose="020B0503020204020204" pitchFamily="34" charset="-122"/>
              </a:rPr>
              <a:t> </a:t>
            </a:r>
            <a:endParaRPr lang="en-US" altLang="zh-CN" sz="2400" b="1" kern="0" dirty="0">
              <a:solidFill>
                <a:srgbClr val="000000"/>
              </a:solidFill>
              <a:latin typeface="微软雅黑" panose="020B0503020204020204" pitchFamily="34" charset="-122"/>
              <a:ea typeface="微软雅黑" panose="020B0503020204020204" pitchFamily="34" charset="-122"/>
            </a:endParaRPr>
          </a:p>
          <a:p>
            <a:pPr marL="0" marR="0" lvl="0" indent="0" algn="ctr" defTabSz="914400" eaLnBrk="0" fontAlgn="base" latinLnBrk="0" hangingPunct="0">
              <a:spcBef>
                <a:spcPct val="20000"/>
              </a:spcBef>
              <a:spcAft>
                <a:spcPct val="0"/>
              </a:spcAft>
              <a:buClrTx/>
              <a:buSzTx/>
              <a:buFontTx/>
              <a:buNone/>
              <a:defRPr/>
            </a:pPr>
            <a:r>
              <a:rPr lang="zh-CN" altLang="en-US" sz="2400" b="1" kern="0" dirty="0">
                <a:solidFill>
                  <a:srgbClr val="000000"/>
                </a:solidFill>
                <a:latin typeface="微软雅黑" panose="020B0503020204020204" pitchFamily="34" charset="-122"/>
                <a:ea typeface="微软雅黑" panose="020B0503020204020204" pitchFamily="34" charset="-122"/>
              </a:rPr>
              <a:t>实验室公众号</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一致性的要求</a:t>
            </a:r>
            <a:endParaRPr lang="en-US" altLang="zh-CN" dirty="0"/>
          </a:p>
        </p:txBody>
      </p:sp>
      <p:sp>
        <p:nvSpPr>
          <p:cNvPr id="3" name="内容占位符 2"/>
          <p:cNvSpPr>
            <a:spLocks noGrp="1"/>
          </p:cNvSpPr>
          <p:nvPr>
            <p:ph idx="1"/>
          </p:nvPr>
        </p:nvSpPr>
        <p:spPr>
          <a:xfrm>
            <a:off x="503389" y="1501803"/>
            <a:ext cx="7416705" cy="4122709"/>
          </a:xfrm>
        </p:spPr>
        <p:txBody>
          <a:bodyPr>
            <a:normAutofit fontScale="62500" lnSpcReduction="20000"/>
          </a:bodyPr>
          <a:lstStyle/>
          <a:p>
            <a:pPr fontAlgn="auto">
              <a:lnSpc>
                <a:spcPct val="130000"/>
              </a:lnSpc>
            </a:pPr>
            <a:r>
              <a:rPr lang="zh-CN" altLang="en-US" sz="3800" dirty="0"/>
              <a:t>分布式系统达成一致性的过程，应该满足</a:t>
            </a:r>
          </a:p>
          <a:p>
            <a:pPr lvl="1">
              <a:lnSpc>
                <a:spcPct val="130000"/>
              </a:lnSpc>
            </a:pPr>
            <a:r>
              <a:rPr lang="zh-CN" altLang="en-US" dirty="0">
                <a:solidFill>
                  <a:prstClr val="black"/>
                </a:solidFill>
              </a:rPr>
              <a:t>可终止性（</a:t>
            </a:r>
            <a:r>
              <a:rPr lang="en-US" altLang="zh-CN" dirty="0">
                <a:solidFill>
                  <a:prstClr val="black"/>
                </a:solidFill>
              </a:rPr>
              <a:t>termination</a:t>
            </a:r>
            <a:r>
              <a:rPr lang="zh-CN" altLang="en-US" dirty="0">
                <a:solidFill>
                  <a:prstClr val="black"/>
                </a:solidFill>
              </a:rPr>
              <a:t>）：一致性的结果在有限时间内能完成</a:t>
            </a:r>
            <a:endParaRPr lang="en-US" altLang="zh-CN" dirty="0">
              <a:solidFill>
                <a:prstClr val="black"/>
              </a:solidFill>
            </a:endParaRPr>
          </a:p>
          <a:p>
            <a:pPr lvl="1">
              <a:lnSpc>
                <a:spcPct val="130000"/>
              </a:lnSpc>
            </a:pPr>
            <a:r>
              <a:rPr lang="zh-CN" altLang="en-US" dirty="0">
                <a:solidFill>
                  <a:prstClr val="black"/>
                </a:solidFill>
              </a:rPr>
              <a:t>约同性（</a:t>
            </a:r>
            <a:r>
              <a:rPr lang="en-US" altLang="zh-CN" dirty="0">
                <a:solidFill>
                  <a:prstClr val="black"/>
                </a:solidFill>
              </a:rPr>
              <a:t>agreement</a:t>
            </a:r>
            <a:r>
              <a:rPr lang="zh-CN" altLang="en-US" dirty="0">
                <a:solidFill>
                  <a:prstClr val="black"/>
                </a:solidFill>
              </a:rPr>
              <a:t>）：不同节点最终完成决策的结果是相同的</a:t>
            </a:r>
            <a:endParaRPr lang="en-US" altLang="zh-CN" dirty="0">
              <a:solidFill>
                <a:prstClr val="black"/>
              </a:solidFill>
            </a:endParaRPr>
          </a:p>
          <a:p>
            <a:pPr lvl="1">
              <a:lnSpc>
                <a:spcPct val="130000"/>
              </a:lnSpc>
            </a:pPr>
            <a:r>
              <a:rPr lang="zh-CN" altLang="en-US" dirty="0">
                <a:solidFill>
                  <a:prstClr val="black"/>
                </a:solidFill>
              </a:rPr>
              <a:t>合法性（</a:t>
            </a:r>
            <a:r>
              <a:rPr lang="en-US" altLang="zh-CN" dirty="0">
                <a:solidFill>
                  <a:prstClr val="black"/>
                </a:solidFill>
              </a:rPr>
              <a:t>validity</a:t>
            </a:r>
            <a:r>
              <a:rPr lang="zh-CN" altLang="en-US" dirty="0">
                <a:solidFill>
                  <a:prstClr val="black"/>
                </a:solidFill>
              </a:rPr>
              <a:t>）：决策的结果必须是某个节点提出的提案</a:t>
            </a:r>
            <a:endParaRPr lang="en-US" altLang="zh-CN" dirty="0">
              <a:solidFill>
                <a:prstClr val="black"/>
              </a:solidFill>
            </a:endParaRPr>
          </a:p>
          <a:p>
            <a:pPr lvl="1">
              <a:lnSpc>
                <a:spcPct val="130000"/>
              </a:lnSpc>
            </a:pPr>
            <a:endParaRPr lang="en-US" altLang="zh-CN" dirty="0">
              <a:solidFill>
                <a:prstClr val="black"/>
              </a:solidFill>
            </a:endParaRPr>
          </a:p>
          <a:p>
            <a:pPr lvl="0">
              <a:lnSpc>
                <a:spcPct val="130000"/>
              </a:lnSpc>
            </a:pPr>
            <a:r>
              <a:rPr lang="zh-CN" altLang="en-US" sz="3800" dirty="0">
                <a:solidFill>
                  <a:prstClr val="black"/>
                </a:solidFill>
              </a:rPr>
              <a:t>对应着三个分布式系统的要求</a:t>
            </a:r>
          </a:p>
          <a:p>
            <a:pPr lvl="1">
              <a:lnSpc>
                <a:spcPct val="130000"/>
              </a:lnSpc>
            </a:pPr>
            <a:r>
              <a:rPr lang="zh-CN" altLang="en-US" dirty="0">
                <a:solidFill>
                  <a:prstClr val="black"/>
                </a:solidFill>
              </a:rPr>
              <a:t>活性（</a:t>
            </a:r>
            <a:r>
              <a:rPr lang="en-US" altLang="zh-CN" dirty="0">
                <a:solidFill>
                  <a:prstClr val="black"/>
                </a:solidFill>
              </a:rPr>
              <a:t>liveness</a:t>
            </a:r>
            <a:r>
              <a:rPr lang="zh-CN" altLang="en-US" dirty="0">
                <a:solidFill>
                  <a:prstClr val="black"/>
                </a:solidFill>
              </a:rPr>
              <a:t>）：系统的可用性</a:t>
            </a:r>
            <a:endParaRPr lang="en-US" altLang="zh-CN" dirty="0">
              <a:solidFill>
                <a:prstClr val="black"/>
              </a:solidFill>
            </a:endParaRPr>
          </a:p>
          <a:p>
            <a:pPr lvl="1">
              <a:lnSpc>
                <a:spcPct val="130000"/>
              </a:lnSpc>
            </a:pPr>
            <a:r>
              <a:rPr lang="zh-CN" altLang="en-US" dirty="0">
                <a:solidFill>
                  <a:prstClr val="black"/>
                </a:solidFill>
              </a:rPr>
              <a:t>安全性（</a:t>
            </a:r>
            <a:r>
              <a:rPr lang="en-US" altLang="zh-CN" dirty="0">
                <a:solidFill>
                  <a:prstClr val="black"/>
                </a:solidFill>
              </a:rPr>
              <a:t>safety</a:t>
            </a:r>
            <a:r>
              <a:rPr lang="zh-CN" altLang="en-US" dirty="0">
                <a:solidFill>
                  <a:prstClr val="black"/>
                </a:solidFill>
              </a:rPr>
              <a:t>）：任何给出的结果必定是达成共识的</a:t>
            </a:r>
            <a:endParaRPr lang="en-US" altLang="zh-CN" dirty="0">
              <a:solidFill>
                <a:prstClr val="black"/>
              </a:solidFill>
            </a:endParaRPr>
          </a:p>
          <a:p>
            <a:pPr lvl="1">
              <a:lnSpc>
                <a:spcPct val="130000"/>
              </a:lnSpc>
            </a:pPr>
            <a:r>
              <a:rPr lang="zh-CN" altLang="en-US" dirty="0">
                <a:solidFill>
                  <a:prstClr val="black"/>
                </a:solidFill>
              </a:rPr>
              <a:t>正确性（</a:t>
            </a:r>
            <a:r>
              <a:rPr lang="en-US" altLang="zh-CN" dirty="0">
                <a:solidFill>
                  <a:prstClr val="black"/>
                </a:solidFill>
              </a:rPr>
              <a:t>correctness</a:t>
            </a:r>
            <a:r>
              <a:rPr lang="zh-CN" altLang="en-US" dirty="0">
                <a:solidFill>
                  <a:prstClr val="black"/>
                </a:solidFill>
              </a:rPr>
              <a:t>）：正确性的共识机制</a:t>
            </a:r>
            <a:endParaRPr lang="en-US" altLang="zh-CN" dirty="0">
              <a:solidFill>
                <a:prstClr val="black"/>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一致性的 问题 与 挑战</a:t>
            </a:r>
            <a:endParaRPr lang="en-US" altLang="zh-CN" dirty="0"/>
          </a:p>
        </p:txBody>
      </p:sp>
      <p:sp>
        <p:nvSpPr>
          <p:cNvPr id="3" name="内容占位符 2"/>
          <p:cNvSpPr>
            <a:spLocks noGrp="1"/>
          </p:cNvSpPr>
          <p:nvPr>
            <p:ph idx="1"/>
          </p:nvPr>
        </p:nvSpPr>
        <p:spPr>
          <a:xfrm>
            <a:off x="515916" y="1338058"/>
            <a:ext cx="8001783" cy="4874851"/>
          </a:xfrm>
        </p:spPr>
        <p:txBody>
          <a:bodyPr>
            <a:normAutofit fontScale="70000" lnSpcReduction="20000"/>
          </a:bodyPr>
          <a:lstStyle/>
          <a:p>
            <a:pPr fontAlgn="auto">
              <a:lnSpc>
                <a:spcPct val="130000"/>
              </a:lnSpc>
            </a:pPr>
            <a:r>
              <a:rPr lang="zh-CN" altLang="en-US" sz="3400" dirty="0"/>
              <a:t>问题</a:t>
            </a:r>
          </a:p>
          <a:p>
            <a:pPr lvl="1">
              <a:lnSpc>
                <a:spcPct val="130000"/>
              </a:lnSpc>
            </a:pPr>
            <a:r>
              <a:rPr lang="zh-CN" altLang="en-US" dirty="0"/>
              <a:t>节点之间的网络通信是不可靠的</a:t>
            </a:r>
            <a:endParaRPr lang="en-US" altLang="zh-CN" dirty="0"/>
          </a:p>
          <a:p>
            <a:pPr lvl="1">
              <a:lnSpc>
                <a:spcPct val="130000"/>
              </a:lnSpc>
            </a:pPr>
            <a:r>
              <a:rPr lang="zh-CN" altLang="en-US" dirty="0"/>
              <a:t>节点的处理时间无法保障</a:t>
            </a:r>
            <a:endParaRPr lang="en-US" altLang="zh-CN" dirty="0"/>
          </a:p>
          <a:p>
            <a:pPr lvl="1">
              <a:lnSpc>
                <a:spcPct val="130000"/>
              </a:lnSpc>
            </a:pPr>
            <a:r>
              <a:rPr lang="zh-CN" altLang="en-US" dirty="0"/>
              <a:t>节点可以是恶意的</a:t>
            </a:r>
            <a:endParaRPr lang="en-US" altLang="zh-CN" dirty="0"/>
          </a:p>
          <a:p>
            <a:pPr lvl="1">
              <a:lnSpc>
                <a:spcPct val="130000"/>
              </a:lnSpc>
            </a:pPr>
            <a:r>
              <a:rPr lang="zh-CN" altLang="en-US" dirty="0"/>
              <a:t>同步调用可以简化设计，但会严重降低分布式系统的可扩展性</a:t>
            </a:r>
            <a:endParaRPr lang="en-US" altLang="zh-CN" dirty="0"/>
          </a:p>
          <a:p>
            <a:pPr lvl="1">
              <a:lnSpc>
                <a:spcPct val="130000"/>
              </a:lnSpc>
            </a:pPr>
            <a:endParaRPr lang="en-US" altLang="zh-CN" dirty="0"/>
          </a:p>
          <a:p>
            <a:pPr lvl="0">
              <a:lnSpc>
                <a:spcPct val="130000"/>
              </a:lnSpc>
            </a:pPr>
            <a:r>
              <a:rPr lang="zh-CN" altLang="en-US" sz="3400" dirty="0">
                <a:solidFill>
                  <a:prstClr val="black"/>
                </a:solidFill>
              </a:rPr>
              <a:t>可能的解决方案</a:t>
            </a:r>
          </a:p>
          <a:p>
            <a:pPr lvl="1">
              <a:lnSpc>
                <a:spcPct val="130000"/>
              </a:lnSpc>
            </a:pPr>
            <a:r>
              <a:rPr lang="zh-CN" altLang="en-US" dirty="0">
                <a:solidFill>
                  <a:prstClr val="black"/>
                </a:solidFill>
              </a:rPr>
              <a:t>通过同步调用的方法来避免冲突</a:t>
            </a:r>
            <a:endParaRPr lang="en-US" altLang="zh-CN" dirty="0">
              <a:solidFill>
                <a:prstClr val="black"/>
              </a:solidFill>
            </a:endParaRPr>
          </a:p>
          <a:p>
            <a:pPr lvl="1">
              <a:lnSpc>
                <a:spcPct val="130000"/>
              </a:lnSpc>
            </a:pPr>
            <a:r>
              <a:rPr lang="zh-CN" altLang="en-US" dirty="0">
                <a:solidFill>
                  <a:prstClr val="black"/>
                </a:solidFill>
              </a:rPr>
              <a:t>节点提前约好某段时间交易执行顺序的决定权</a:t>
            </a:r>
            <a:endParaRPr lang="en-US" altLang="zh-CN" dirty="0">
              <a:solidFill>
                <a:prstClr val="black"/>
              </a:solidFill>
            </a:endParaRPr>
          </a:p>
          <a:p>
            <a:pPr lvl="1">
              <a:lnSpc>
                <a:spcPct val="130000"/>
              </a:lnSpc>
            </a:pPr>
            <a:r>
              <a:rPr lang="zh-CN" altLang="en-US" dirty="0">
                <a:solidFill>
                  <a:prstClr val="black"/>
                </a:solidFill>
              </a:rPr>
              <a:t>第三方的机构，专门负责处理交易的执行顺序</a:t>
            </a:r>
            <a:endParaRPr lang="en-US" altLang="zh-CN" dirty="0">
              <a:solidFill>
                <a:prstClr val="black"/>
              </a:solidFill>
            </a:endParaRPr>
          </a:p>
          <a:p>
            <a:pPr lvl="1">
              <a:lnSpc>
                <a:spcPct val="130000"/>
              </a:lnSpc>
            </a:pPr>
            <a:r>
              <a:rPr lang="en-US" altLang="zh-CN" dirty="0">
                <a:solidFill>
                  <a:prstClr val="black"/>
                </a:solidFill>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0400" y="2930525"/>
            <a:ext cx="7823200" cy="1131888"/>
          </a:xfrm>
        </p:spPr>
        <p:txBody>
          <a:bodyPr/>
          <a:lstStyle/>
          <a:p>
            <a:pPr marL="0" indent="0" algn="ctr">
              <a:buFont typeface="Monotype Sorts" pitchFamily="2" charset="2"/>
              <a:buNone/>
            </a:pPr>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共识机制</a:t>
            </a:r>
            <a:endParaRPr lang="en-US" altLang="zh-CN"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marL="0" indent="0" algn="ctr">
              <a:buFont typeface="Monotype Sorts" pitchFamily="2" charset="2"/>
              <a:buNone/>
            </a:pPr>
            <a:r>
              <a:rPr lang="en-US" altLang="zh-CN"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Consensus</a:t>
            </a:r>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en-US" altLang="zh-CN"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Mechanism</a:t>
            </a:r>
            <a:endPar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80118172219"/>
  <p:tag name="MH_LIBRARY" val="GRAPHIC"/>
  <p:tag name="MH_TYPE" val="Other"/>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80118172219"/>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80118172219"/>
  <p:tag name="MH_LIBRARY" val="GRAPHIC"/>
  <p:tag name="MH_TYPE" val="Other"/>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80118172219"/>
  <p:tag name="MH_LIBRARY" val="GRAPHIC"/>
  <p:tag name="MH_TYPE" val="SubTitle"/>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80118172219"/>
  <p:tag name="MH_LIBRARY" val="GRAPHIC"/>
  <p:tag name="MH_TYPE" val="SubTitle"/>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80118172219"/>
  <p:tag name="MH_LIBRARY" val="GRAPHIC"/>
  <p:tag name="MH_TYPE" val="SubTitle"/>
  <p:tag name="MH_ORDER" val="1"/>
</p:tagLst>
</file>

<file path=ppt/theme/theme1.xml><?xml version="1.0" encoding="utf-8"?>
<a:theme xmlns:a="http://schemas.openxmlformats.org/drawingml/2006/main" name="LC.BRev.FY97">
  <a:themeElements>
    <a:clrScheme name="">
      <a:dk1>
        <a:srgbClr val="000000"/>
      </a:dk1>
      <a:lt1>
        <a:srgbClr val="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LC.BRev.FY97">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400" b="1" i="0" u="none" strike="noStrike" cap="none" normalizeH="0" baseline="0" smtClean="0">
            <a:ln>
              <a:noFill/>
            </a:ln>
            <a:solidFill>
              <a:schemeClr val="tx1"/>
            </a:solidFill>
            <a:effectLst/>
            <a:latin typeface="Arial" panose="020B060402020209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400" b="1" i="0" u="none" strike="noStrike" cap="none" normalizeH="0" baseline="0" smtClean="0">
            <a:ln>
              <a:noFill/>
            </a:ln>
            <a:solidFill>
              <a:schemeClr val="tx1"/>
            </a:solidFill>
            <a:effectLst/>
            <a:latin typeface="Arial" panose="020B0604020202090204" pitchFamily="34" charset="0"/>
          </a:defRPr>
        </a:defPPr>
      </a:lstStyle>
    </a:lnDef>
  </a:objectDefaults>
  <a:extraClrSchemeLst>
    <a:extraClrScheme>
      <a:clrScheme name="LC.BRev.FY9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C.BRev.FY9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C.BRev.FY9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C.BRev.FY9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C.BRev.FY9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C.BRev.FY9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C.BRev.FY9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4671</Words>
  <Application>Microsoft Office PowerPoint</Application>
  <PresentationFormat>全屏显示(4:3)</PresentationFormat>
  <Paragraphs>484</Paragraphs>
  <Slides>68</Slides>
  <Notes>18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68</vt:i4>
      </vt:variant>
    </vt:vector>
  </HeadingPairs>
  <TitlesOfParts>
    <vt:vector size="82" baseType="lpstr">
      <vt:lpstr>Arial Hebrew</vt:lpstr>
      <vt:lpstr>Monotype Sorts</vt:lpstr>
      <vt:lpstr>等线</vt:lpstr>
      <vt:lpstr>宋体</vt:lpstr>
      <vt:lpstr>Microsoft YaHei</vt:lpstr>
      <vt:lpstr>Microsoft YaHei</vt:lpstr>
      <vt:lpstr>微软雅黑 Light</vt:lpstr>
      <vt:lpstr>Arial</vt:lpstr>
      <vt:lpstr>Courier New</vt:lpstr>
      <vt:lpstr>Georgia</vt:lpstr>
      <vt:lpstr>Tahoma</vt:lpstr>
      <vt:lpstr>Times New Roman</vt:lpstr>
      <vt:lpstr>Wingdings</vt:lpstr>
      <vt:lpstr>LC.BRev.FY97</vt:lpstr>
      <vt:lpstr>Bitcoin 的引擎 —— 共识机制</vt:lpstr>
      <vt:lpstr>PowerPoint 演示文稿</vt:lpstr>
      <vt:lpstr>Outline</vt:lpstr>
      <vt:lpstr>PowerPoint 演示文稿</vt:lpstr>
      <vt:lpstr>什么是共识？</vt:lpstr>
      <vt:lpstr>Agreement: 一致性问题</vt:lpstr>
      <vt:lpstr>一致性的要求</vt:lpstr>
      <vt:lpstr>一致性的 问题 与 挑战</vt:lpstr>
      <vt:lpstr>PowerPoint 演示文稿</vt:lpstr>
      <vt:lpstr>什么是 “共识机制”？</vt:lpstr>
      <vt:lpstr>共识机制的目的</vt:lpstr>
      <vt:lpstr>共识机制的要求</vt:lpstr>
      <vt:lpstr>PowerPoint 演示文稿</vt:lpstr>
      <vt:lpstr>共识机制的类型</vt:lpstr>
      <vt:lpstr>共识机制类型-1： BFT-based </vt:lpstr>
      <vt:lpstr>共识机制类型-2： Leader Election-based</vt:lpstr>
      <vt:lpstr>PowerPoint 演示文稿</vt:lpstr>
      <vt:lpstr>区块链的 共识机制</vt:lpstr>
      <vt:lpstr>不同区块链 需要 不同的共识机制</vt:lpstr>
      <vt:lpstr>Outline</vt:lpstr>
      <vt:lpstr>PowerPoint 演示文稿</vt:lpstr>
      <vt:lpstr>拜占庭将军问题 (Byzantine Fault Tolerance)</vt:lpstr>
      <vt:lpstr>拜占庭将军问题相关的图灵奖得主</vt:lpstr>
      <vt:lpstr>PowerPoint 演示文稿</vt:lpstr>
      <vt:lpstr>比特币为何需要共识？</vt:lpstr>
      <vt:lpstr>比特币为何需要共识？（cont.）</vt:lpstr>
      <vt:lpstr>为何需要共识？共识机制中常见的攻击</vt:lpstr>
      <vt:lpstr>为何需要共识？共识机制中常见的攻击（cont.）</vt:lpstr>
      <vt:lpstr>为何需要共识？共识机制中常见的攻击（cont.）</vt:lpstr>
      <vt:lpstr>为何需要共识？共识机制中常见的攻击（cont.）</vt:lpstr>
      <vt:lpstr>为何需要共识？共识机制中常见的攻击（cont.）</vt:lpstr>
      <vt:lpstr>为何需要共识？共识机制中常见的攻击（cont.）</vt:lpstr>
      <vt:lpstr>为何需要共识？共识机制中常见的攻击（cont.）</vt:lpstr>
      <vt:lpstr>为何需要共识？共识机制中常见的攻击（cont.）</vt:lpstr>
      <vt:lpstr>比特币共识的思路：工作量证明 </vt:lpstr>
      <vt:lpstr>PoW 的应用</vt:lpstr>
      <vt:lpstr>PoW 的应用</vt:lpstr>
      <vt:lpstr>生活中的 PoW</vt:lpstr>
      <vt:lpstr>PowerPoint 演示文稿</vt:lpstr>
      <vt:lpstr>比特币的共识 ——基于“工作量证明”的挖矿</vt:lpstr>
      <vt:lpstr>工作量证明 </vt:lpstr>
      <vt:lpstr>工作量证明（cont.） </vt:lpstr>
      <vt:lpstr>比特币的货币发行方式—挖矿 (mining)</vt:lpstr>
      <vt:lpstr>PoW in BTC: 基于 Hash Function的特点</vt:lpstr>
      <vt:lpstr>比特币 PoW 挖矿原理</vt:lpstr>
      <vt:lpstr>靠“工作量”争夺记账权</vt:lpstr>
      <vt:lpstr>比特币 PoW 挖矿的一些规则</vt:lpstr>
      <vt:lpstr>比特币 PoW 算力的一些事实</vt:lpstr>
      <vt:lpstr>PowerPoint 演示文稿</vt:lpstr>
      <vt:lpstr>总结1：无中心网络需要何种工作量证明？</vt:lpstr>
      <vt:lpstr>总结2：共识机制是区块链的核心引擎</vt:lpstr>
      <vt:lpstr>总结3：共识模型里体现的博弈论</vt:lpstr>
      <vt:lpstr>Outline</vt:lpstr>
      <vt:lpstr>PowerPoint 演示文稿</vt:lpstr>
      <vt:lpstr>FLP不可能原理</vt:lpstr>
      <vt:lpstr>FLP不可能原理（cont.）</vt:lpstr>
      <vt:lpstr>FLP不可能原理（cont.）</vt:lpstr>
      <vt:lpstr>CAP原理</vt:lpstr>
      <vt:lpstr>PowerPoint 演示文稿</vt:lpstr>
      <vt:lpstr>区块链共识面临的挑战</vt:lpstr>
      <vt:lpstr>区块链共识面临的挑战（cont.）</vt:lpstr>
      <vt:lpstr>区块链共识面临的挑战（cont.）</vt:lpstr>
      <vt:lpstr>区块链共识面临的挑战（cont.）</vt:lpstr>
      <vt:lpstr>PowerPoint 演示文稿</vt:lpstr>
      <vt:lpstr>新共识机制的探索：其他PoX机制</vt:lpstr>
      <vt:lpstr>新共识机制的探索：其他PoX机制</vt:lpstr>
      <vt:lpstr>第2次作业—— PoW 论文阅读</vt:lpstr>
      <vt:lpstr>加入我们！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Bitcoin 的引擎 —— 共识机制</dc:title>
  <dc:creator>yang li</dc:creator>
  <cp:lastModifiedBy>廖婕</cp:lastModifiedBy>
  <cp:revision>6</cp:revision>
  <cp:lastPrinted>2021-09-22T12:37:38Z</cp:lastPrinted>
  <dcterms:created xsi:type="dcterms:W3CDTF">2021-09-22T12:37:38Z</dcterms:created>
  <dcterms:modified xsi:type="dcterms:W3CDTF">2021-09-23T01:44:48Z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2052-3.6.1.5768</vt:lpwstr>
  </property>
</Properties>
</file>